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handoutMasterIdLst>
    <p:handoutMasterId r:id="rId41"/>
  </p:handoutMasterIdLst>
  <p:sldIdLst>
    <p:sldId id="256" r:id="rId3"/>
    <p:sldId id="636" r:id="rId4"/>
    <p:sldId id="713" r:id="rId5"/>
    <p:sldId id="714" r:id="rId6"/>
    <p:sldId id="695" r:id="rId7"/>
    <p:sldId id="696" r:id="rId8"/>
    <p:sldId id="715" r:id="rId9"/>
    <p:sldId id="697" r:id="rId10"/>
    <p:sldId id="698" r:id="rId11"/>
    <p:sldId id="716" r:id="rId12"/>
    <p:sldId id="699" r:id="rId13"/>
    <p:sldId id="700" r:id="rId14"/>
    <p:sldId id="717" r:id="rId15"/>
    <p:sldId id="701" r:id="rId16"/>
    <p:sldId id="702" r:id="rId17"/>
    <p:sldId id="703" r:id="rId18"/>
    <p:sldId id="720" r:id="rId19"/>
    <p:sldId id="721" r:id="rId20"/>
    <p:sldId id="719" r:id="rId21"/>
    <p:sldId id="704" r:id="rId22"/>
    <p:sldId id="705" r:id="rId23"/>
    <p:sldId id="707" r:id="rId24"/>
    <p:sldId id="718" r:id="rId25"/>
    <p:sldId id="706" r:id="rId26"/>
    <p:sldId id="708" r:id="rId27"/>
    <p:sldId id="712" r:id="rId28"/>
    <p:sldId id="709" r:id="rId29"/>
    <p:sldId id="722" r:id="rId30"/>
    <p:sldId id="723" r:id="rId31"/>
    <p:sldId id="724" r:id="rId32"/>
    <p:sldId id="725" r:id="rId33"/>
    <p:sldId id="726" r:id="rId34"/>
    <p:sldId id="727" r:id="rId35"/>
    <p:sldId id="694" r:id="rId36"/>
    <p:sldId id="728" r:id="rId37"/>
    <p:sldId id="297" r:id="rId38"/>
    <p:sldId id="795"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7" autoAdjust="0"/>
    <p:restoredTop sz="94694" autoAdjust="0"/>
  </p:normalViewPr>
  <p:slideViewPr>
    <p:cSldViewPr>
      <p:cViewPr varScale="1">
        <p:scale>
          <a:sx n="72" d="100"/>
          <a:sy n="72" d="100"/>
        </p:scale>
        <p:origin x="130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A0FB65-E459-D6B8-DDB0-FE9BC9BCA881}"/>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9A91C2C6-6516-4338-5439-7D358F7309E9}"/>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A5BBBD5-E4E8-154F-A125-F1D129183792}" type="datetimeFigureOut">
              <a:rPr lang="en-US" altLang="en-US"/>
              <a:pPr>
                <a:defRPr/>
              </a:pPr>
              <a:t>4/16/2024</a:t>
            </a:fld>
            <a:endParaRPr lang="en-US" altLang="en-US"/>
          </a:p>
        </p:txBody>
      </p:sp>
      <p:sp>
        <p:nvSpPr>
          <p:cNvPr id="4" name="Footer Placeholder 3">
            <a:extLst>
              <a:ext uri="{FF2B5EF4-FFF2-40B4-BE49-F238E27FC236}">
                <a16:creationId xmlns:a16="http://schemas.microsoft.com/office/drawing/2014/main" id="{117AE635-971C-7D7A-A823-25B7EB18956A}"/>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167E1429-EADF-2276-E99A-BA337AE5CCB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FA76F7D-0100-514B-961B-A046F5AFFA4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23E56D-47A8-74D2-3895-74BF6DB4791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D1346171-1E42-80FC-F394-85A8CB1B8F30}"/>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92DEA6F-4D23-5E4B-A8DB-002A8A2F01E1}" type="datetimeFigureOut">
              <a:rPr lang="en-US" altLang="en-US"/>
              <a:pPr>
                <a:defRPr/>
              </a:pPr>
              <a:t>4/16/2024</a:t>
            </a:fld>
            <a:endParaRPr lang="en-US" altLang="en-US"/>
          </a:p>
        </p:txBody>
      </p:sp>
      <p:sp>
        <p:nvSpPr>
          <p:cNvPr id="4" name="Slide Image Placeholder 3">
            <a:extLst>
              <a:ext uri="{FF2B5EF4-FFF2-40B4-BE49-F238E27FC236}">
                <a16:creationId xmlns:a16="http://schemas.microsoft.com/office/drawing/2014/main" id="{C6545ED8-E5A9-066E-8F93-81766B5B835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5CB8AE-70A3-CAEC-9344-CFBE9755C12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C603B33-F88F-87D3-E5B1-DBEB9511F12A}"/>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70C8F8E0-B724-AC62-E75B-3B147180441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7A3897-370C-A647-851D-2312B2706F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FD493C1-3D09-2749-163D-DFD60EA6EC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7B5F19-7E1F-680C-9CF2-8EAC4CB399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7681508-489F-5DF7-071A-0F11A6A00350}"/>
              </a:ext>
            </a:extLst>
          </p:cNvPr>
          <p:cNvSpPr>
            <a:spLocks noGrp="1" noChangeArrowheads="1"/>
          </p:cNvSpPr>
          <p:nvPr>
            <p:ph type="sldNum" sz="quarter" idx="12"/>
          </p:nvPr>
        </p:nvSpPr>
        <p:spPr>
          <a:ln/>
        </p:spPr>
        <p:txBody>
          <a:bodyPr/>
          <a:lstStyle>
            <a:lvl1pPr>
              <a:defRPr/>
            </a:lvl1pPr>
          </a:lstStyle>
          <a:p>
            <a:pPr>
              <a:defRPr/>
            </a:pPr>
            <a:fld id="{A5FFF91C-4AB2-0E41-97BD-0AE5C14EAE56}" type="slidenum">
              <a:rPr lang="en-US" altLang="en-US"/>
              <a:pPr>
                <a:defRPr/>
              </a:pPr>
              <a:t>‹#›</a:t>
            </a:fld>
            <a:endParaRPr lang="en-US" altLang="en-US"/>
          </a:p>
        </p:txBody>
      </p:sp>
    </p:spTree>
    <p:extLst>
      <p:ext uri="{BB962C8B-B14F-4D97-AF65-F5344CB8AC3E}">
        <p14:creationId xmlns:p14="http://schemas.microsoft.com/office/powerpoint/2010/main" val="33892565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25DDEC-BE79-B168-B8EF-05F58338C3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2817FFF-1F7C-871B-CD92-D5A5F1DA3B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D27F4D1-10A8-2F6D-B0C0-3F561DD8CDB1}"/>
              </a:ext>
            </a:extLst>
          </p:cNvPr>
          <p:cNvSpPr>
            <a:spLocks noGrp="1" noChangeArrowheads="1"/>
          </p:cNvSpPr>
          <p:nvPr>
            <p:ph type="sldNum" sz="quarter" idx="12"/>
          </p:nvPr>
        </p:nvSpPr>
        <p:spPr>
          <a:ln/>
        </p:spPr>
        <p:txBody>
          <a:bodyPr/>
          <a:lstStyle>
            <a:lvl1pPr>
              <a:defRPr/>
            </a:lvl1pPr>
          </a:lstStyle>
          <a:p>
            <a:pPr>
              <a:defRPr/>
            </a:pPr>
            <a:fld id="{6C9681D0-56B7-D24F-AC40-F3323CFF1785}" type="slidenum">
              <a:rPr lang="en-US" altLang="en-US"/>
              <a:pPr>
                <a:defRPr/>
              </a:pPr>
              <a:t>‹#›</a:t>
            </a:fld>
            <a:endParaRPr lang="en-US" altLang="en-US"/>
          </a:p>
        </p:txBody>
      </p:sp>
    </p:spTree>
    <p:extLst>
      <p:ext uri="{BB962C8B-B14F-4D97-AF65-F5344CB8AC3E}">
        <p14:creationId xmlns:p14="http://schemas.microsoft.com/office/powerpoint/2010/main" val="2030604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D4755A-8F94-A11C-D460-A522B00530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1223D3A-0145-5144-9012-ECCDBCD23E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107BDEA-06CE-646A-FD70-771065000078}"/>
              </a:ext>
            </a:extLst>
          </p:cNvPr>
          <p:cNvSpPr>
            <a:spLocks noGrp="1" noChangeArrowheads="1"/>
          </p:cNvSpPr>
          <p:nvPr>
            <p:ph type="sldNum" sz="quarter" idx="12"/>
          </p:nvPr>
        </p:nvSpPr>
        <p:spPr>
          <a:ln/>
        </p:spPr>
        <p:txBody>
          <a:bodyPr/>
          <a:lstStyle>
            <a:lvl1pPr>
              <a:defRPr/>
            </a:lvl1pPr>
          </a:lstStyle>
          <a:p>
            <a:pPr>
              <a:defRPr/>
            </a:pPr>
            <a:fld id="{8E2CCFFE-B732-4B40-A9A3-A5D48A8171C5}" type="slidenum">
              <a:rPr lang="en-US" altLang="en-US"/>
              <a:pPr>
                <a:defRPr/>
              </a:pPr>
              <a:t>‹#›</a:t>
            </a:fld>
            <a:endParaRPr lang="en-US" altLang="en-US"/>
          </a:p>
        </p:txBody>
      </p:sp>
    </p:spTree>
    <p:extLst>
      <p:ext uri="{BB962C8B-B14F-4D97-AF65-F5344CB8AC3E}">
        <p14:creationId xmlns:p14="http://schemas.microsoft.com/office/powerpoint/2010/main" val="38409575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F4840425-BFCC-F1DC-B5F3-99880C17B6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374B7D0-AE45-AD2D-F0F8-85B1182B2A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4C323E2-6161-830A-FB45-A3EB2D3D8DB2}"/>
              </a:ext>
            </a:extLst>
          </p:cNvPr>
          <p:cNvSpPr>
            <a:spLocks noGrp="1" noChangeArrowheads="1"/>
          </p:cNvSpPr>
          <p:nvPr>
            <p:ph type="sldNum" sz="quarter" idx="12"/>
          </p:nvPr>
        </p:nvSpPr>
        <p:spPr>
          <a:ln/>
        </p:spPr>
        <p:txBody>
          <a:bodyPr/>
          <a:lstStyle>
            <a:lvl1pPr>
              <a:defRPr/>
            </a:lvl1pPr>
          </a:lstStyle>
          <a:p>
            <a:pPr>
              <a:defRPr/>
            </a:pPr>
            <a:fld id="{8ED06696-1C22-C44E-BDCB-EF2A7968C5F0}" type="slidenum">
              <a:rPr lang="en-US" altLang="en-US"/>
              <a:pPr>
                <a:defRPr/>
              </a:pPr>
              <a:t>‹#›</a:t>
            </a:fld>
            <a:endParaRPr lang="en-US" altLang="en-US"/>
          </a:p>
        </p:txBody>
      </p:sp>
    </p:spTree>
    <p:extLst>
      <p:ext uri="{BB962C8B-B14F-4D97-AF65-F5344CB8AC3E}">
        <p14:creationId xmlns:p14="http://schemas.microsoft.com/office/powerpoint/2010/main" val="11674341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275108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145001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92232538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8069244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4160339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387230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8979990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C19BE9-3D71-5B7C-D80A-DF4FF44C32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5A7A165-93D5-D05A-DC05-9888893B89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0093BF7-581C-AE55-6991-5769313789CD}"/>
              </a:ext>
            </a:extLst>
          </p:cNvPr>
          <p:cNvSpPr>
            <a:spLocks noGrp="1" noChangeArrowheads="1"/>
          </p:cNvSpPr>
          <p:nvPr>
            <p:ph type="sldNum" sz="quarter" idx="12"/>
          </p:nvPr>
        </p:nvSpPr>
        <p:spPr>
          <a:ln/>
        </p:spPr>
        <p:txBody>
          <a:bodyPr/>
          <a:lstStyle>
            <a:lvl1pPr>
              <a:defRPr/>
            </a:lvl1pPr>
          </a:lstStyle>
          <a:p>
            <a:pPr>
              <a:defRPr/>
            </a:pPr>
            <a:fld id="{1754058D-93D4-1E4A-B242-BEF1681FD5A8}" type="slidenum">
              <a:rPr lang="en-US" altLang="en-US"/>
              <a:pPr>
                <a:defRPr/>
              </a:pPr>
              <a:t>‹#›</a:t>
            </a:fld>
            <a:endParaRPr lang="en-US" altLang="en-US"/>
          </a:p>
        </p:txBody>
      </p:sp>
    </p:spTree>
    <p:extLst>
      <p:ext uri="{BB962C8B-B14F-4D97-AF65-F5344CB8AC3E}">
        <p14:creationId xmlns:p14="http://schemas.microsoft.com/office/powerpoint/2010/main" val="13490081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1321750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5893063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139239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643619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659094-1F79-4068-28EB-3816DA0588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09C1FFD-E256-57D1-65FD-9D4D826479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E8893F2-78FE-93CC-2F6B-867CE4E2E579}"/>
              </a:ext>
            </a:extLst>
          </p:cNvPr>
          <p:cNvSpPr>
            <a:spLocks noGrp="1" noChangeArrowheads="1"/>
          </p:cNvSpPr>
          <p:nvPr>
            <p:ph type="sldNum" sz="quarter" idx="12"/>
          </p:nvPr>
        </p:nvSpPr>
        <p:spPr>
          <a:ln/>
        </p:spPr>
        <p:txBody>
          <a:bodyPr/>
          <a:lstStyle>
            <a:lvl1pPr>
              <a:defRPr/>
            </a:lvl1pPr>
          </a:lstStyle>
          <a:p>
            <a:pPr>
              <a:defRPr/>
            </a:pPr>
            <a:fld id="{739AB780-FE6C-4144-A295-A146D52E97CD}" type="slidenum">
              <a:rPr lang="en-US" altLang="en-US"/>
              <a:pPr>
                <a:defRPr/>
              </a:pPr>
              <a:t>‹#›</a:t>
            </a:fld>
            <a:endParaRPr lang="en-US" altLang="en-US"/>
          </a:p>
        </p:txBody>
      </p:sp>
    </p:spTree>
    <p:extLst>
      <p:ext uri="{BB962C8B-B14F-4D97-AF65-F5344CB8AC3E}">
        <p14:creationId xmlns:p14="http://schemas.microsoft.com/office/powerpoint/2010/main" val="38384464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3E6359F-F938-C01E-4D71-5DF80C57B8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473298D-CC7C-38B2-7E9C-F2F03BEAEA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1C6A358-9BFB-0F78-3827-3B50CA49E35E}"/>
              </a:ext>
            </a:extLst>
          </p:cNvPr>
          <p:cNvSpPr>
            <a:spLocks noGrp="1" noChangeArrowheads="1"/>
          </p:cNvSpPr>
          <p:nvPr>
            <p:ph type="sldNum" sz="quarter" idx="12"/>
          </p:nvPr>
        </p:nvSpPr>
        <p:spPr>
          <a:ln/>
        </p:spPr>
        <p:txBody>
          <a:bodyPr/>
          <a:lstStyle>
            <a:lvl1pPr>
              <a:defRPr/>
            </a:lvl1pPr>
          </a:lstStyle>
          <a:p>
            <a:pPr>
              <a:defRPr/>
            </a:pPr>
            <a:fld id="{3DE9B727-A038-1F43-8C7B-8254F64434CC}" type="slidenum">
              <a:rPr lang="en-US" altLang="en-US"/>
              <a:pPr>
                <a:defRPr/>
              </a:pPr>
              <a:t>‹#›</a:t>
            </a:fld>
            <a:endParaRPr lang="en-US" altLang="en-US"/>
          </a:p>
        </p:txBody>
      </p:sp>
    </p:spTree>
    <p:extLst>
      <p:ext uri="{BB962C8B-B14F-4D97-AF65-F5344CB8AC3E}">
        <p14:creationId xmlns:p14="http://schemas.microsoft.com/office/powerpoint/2010/main" val="16063241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D80E7B7-8A82-9714-3DDE-1987811422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291FCBD-A6A0-3B33-6426-BC6D82F957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3500EC4-0015-BB0B-CAFC-F89ED8FA1C51}"/>
              </a:ext>
            </a:extLst>
          </p:cNvPr>
          <p:cNvSpPr>
            <a:spLocks noGrp="1" noChangeArrowheads="1"/>
          </p:cNvSpPr>
          <p:nvPr>
            <p:ph type="sldNum" sz="quarter" idx="12"/>
          </p:nvPr>
        </p:nvSpPr>
        <p:spPr>
          <a:ln/>
        </p:spPr>
        <p:txBody>
          <a:bodyPr/>
          <a:lstStyle>
            <a:lvl1pPr>
              <a:defRPr/>
            </a:lvl1pPr>
          </a:lstStyle>
          <a:p>
            <a:pPr>
              <a:defRPr/>
            </a:pPr>
            <a:fld id="{9CA22805-80BC-CE4F-89FE-DDE2E08D3455}" type="slidenum">
              <a:rPr lang="en-US" altLang="en-US"/>
              <a:pPr>
                <a:defRPr/>
              </a:pPr>
              <a:t>‹#›</a:t>
            </a:fld>
            <a:endParaRPr lang="en-US" altLang="en-US"/>
          </a:p>
        </p:txBody>
      </p:sp>
    </p:spTree>
    <p:extLst>
      <p:ext uri="{BB962C8B-B14F-4D97-AF65-F5344CB8AC3E}">
        <p14:creationId xmlns:p14="http://schemas.microsoft.com/office/powerpoint/2010/main" val="37375004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A9FEDEE-7971-D54D-7114-681E684904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3219D42-BEBC-FE63-954D-60EEBFF078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AA873E2-FECC-28D9-32BD-B79E8FDEA278}"/>
              </a:ext>
            </a:extLst>
          </p:cNvPr>
          <p:cNvSpPr>
            <a:spLocks noGrp="1" noChangeArrowheads="1"/>
          </p:cNvSpPr>
          <p:nvPr>
            <p:ph type="sldNum" sz="quarter" idx="12"/>
          </p:nvPr>
        </p:nvSpPr>
        <p:spPr>
          <a:ln/>
        </p:spPr>
        <p:txBody>
          <a:bodyPr/>
          <a:lstStyle>
            <a:lvl1pPr>
              <a:defRPr/>
            </a:lvl1pPr>
          </a:lstStyle>
          <a:p>
            <a:pPr>
              <a:defRPr/>
            </a:pPr>
            <a:fld id="{93782733-7EFE-624C-BB25-C754BEE8DB3F}" type="slidenum">
              <a:rPr lang="en-US" altLang="en-US"/>
              <a:pPr>
                <a:defRPr/>
              </a:pPr>
              <a:t>‹#›</a:t>
            </a:fld>
            <a:endParaRPr lang="en-US" altLang="en-US"/>
          </a:p>
        </p:txBody>
      </p:sp>
    </p:spTree>
    <p:extLst>
      <p:ext uri="{BB962C8B-B14F-4D97-AF65-F5344CB8AC3E}">
        <p14:creationId xmlns:p14="http://schemas.microsoft.com/office/powerpoint/2010/main" val="38028869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93F749-BD58-17CD-104A-460E155392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13DF1EE-29AE-F1B9-371B-D90C612A6F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9A19709-7EDE-23B4-462F-DB16B2D499DB}"/>
              </a:ext>
            </a:extLst>
          </p:cNvPr>
          <p:cNvSpPr>
            <a:spLocks noGrp="1" noChangeArrowheads="1"/>
          </p:cNvSpPr>
          <p:nvPr>
            <p:ph type="sldNum" sz="quarter" idx="12"/>
          </p:nvPr>
        </p:nvSpPr>
        <p:spPr>
          <a:ln/>
        </p:spPr>
        <p:txBody>
          <a:bodyPr/>
          <a:lstStyle>
            <a:lvl1pPr>
              <a:defRPr/>
            </a:lvl1pPr>
          </a:lstStyle>
          <a:p>
            <a:pPr>
              <a:defRPr/>
            </a:pPr>
            <a:fld id="{A0440ADF-BE8A-0040-9489-477E4B758E6B}" type="slidenum">
              <a:rPr lang="en-US" altLang="en-US"/>
              <a:pPr>
                <a:defRPr/>
              </a:pPr>
              <a:t>‹#›</a:t>
            </a:fld>
            <a:endParaRPr lang="en-US" altLang="en-US"/>
          </a:p>
        </p:txBody>
      </p:sp>
    </p:spTree>
    <p:extLst>
      <p:ext uri="{BB962C8B-B14F-4D97-AF65-F5344CB8AC3E}">
        <p14:creationId xmlns:p14="http://schemas.microsoft.com/office/powerpoint/2010/main" val="14173420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4FC573A-08C4-75BB-539B-AFA7EE2146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52C4ED3-16E2-6405-3479-9600C44A79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070DCF6-7786-905D-3D98-506DB47E7DAA}"/>
              </a:ext>
            </a:extLst>
          </p:cNvPr>
          <p:cNvSpPr>
            <a:spLocks noGrp="1" noChangeArrowheads="1"/>
          </p:cNvSpPr>
          <p:nvPr>
            <p:ph type="sldNum" sz="quarter" idx="12"/>
          </p:nvPr>
        </p:nvSpPr>
        <p:spPr>
          <a:ln/>
        </p:spPr>
        <p:txBody>
          <a:bodyPr/>
          <a:lstStyle>
            <a:lvl1pPr>
              <a:defRPr/>
            </a:lvl1pPr>
          </a:lstStyle>
          <a:p>
            <a:pPr>
              <a:defRPr/>
            </a:pPr>
            <a:fld id="{A5B6E253-8F2A-904C-BA53-27E34E72AA60}" type="slidenum">
              <a:rPr lang="en-US" altLang="en-US"/>
              <a:pPr>
                <a:defRPr/>
              </a:pPr>
              <a:t>‹#›</a:t>
            </a:fld>
            <a:endParaRPr lang="en-US" altLang="en-US"/>
          </a:p>
        </p:txBody>
      </p:sp>
    </p:spTree>
    <p:extLst>
      <p:ext uri="{BB962C8B-B14F-4D97-AF65-F5344CB8AC3E}">
        <p14:creationId xmlns:p14="http://schemas.microsoft.com/office/powerpoint/2010/main" val="11015816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DFCF8B-C992-8EF3-0EEE-C06565C200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D9DEB63-2F86-9A70-29EE-8E292C6E56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A5E6327-946A-BCE0-2505-5BF0688F302C}"/>
              </a:ext>
            </a:extLst>
          </p:cNvPr>
          <p:cNvSpPr>
            <a:spLocks noGrp="1" noChangeArrowheads="1"/>
          </p:cNvSpPr>
          <p:nvPr>
            <p:ph type="sldNum" sz="quarter" idx="12"/>
          </p:nvPr>
        </p:nvSpPr>
        <p:spPr>
          <a:ln/>
        </p:spPr>
        <p:txBody>
          <a:bodyPr/>
          <a:lstStyle>
            <a:lvl1pPr>
              <a:defRPr/>
            </a:lvl1pPr>
          </a:lstStyle>
          <a:p>
            <a:pPr>
              <a:defRPr/>
            </a:pPr>
            <a:fld id="{9D587534-B330-D54F-98DE-66B178E90DE2}" type="slidenum">
              <a:rPr lang="en-US" altLang="en-US"/>
              <a:pPr>
                <a:defRPr/>
              </a:pPr>
              <a:t>‹#›</a:t>
            </a:fld>
            <a:endParaRPr lang="en-US" altLang="en-US"/>
          </a:p>
        </p:txBody>
      </p:sp>
    </p:spTree>
    <p:extLst>
      <p:ext uri="{BB962C8B-B14F-4D97-AF65-F5344CB8AC3E}">
        <p14:creationId xmlns:p14="http://schemas.microsoft.com/office/powerpoint/2010/main" val="328866732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7D9C03A-800C-4173-0508-786DD78247F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AC5576-5F9B-6EFA-EB29-CBEDC86392B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61A4062-F7E2-3FAC-FF2B-A432BB9337FF}"/>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EF85F499-7B5D-FFF7-753E-F246969F45C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C7D4A521-54E9-6C6E-8444-A18AF87AA9BF}"/>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484B31E-FE5E-7C44-B4FE-B611FB5543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032373579"/>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a:extLst>
              <a:ext uri="{FF2B5EF4-FFF2-40B4-BE49-F238E27FC236}">
                <a16:creationId xmlns:a16="http://schemas.microsoft.com/office/drawing/2014/main" id="{28085BD5-B480-DE63-90E7-2ECE29E94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3">
            <a:extLst>
              <a:ext uri="{FF2B5EF4-FFF2-40B4-BE49-F238E27FC236}">
                <a16:creationId xmlns:a16="http://schemas.microsoft.com/office/drawing/2014/main" id="{F9832EA4-A150-8409-0F30-C5D4CF6551DB}"/>
              </a:ext>
            </a:extLst>
          </p:cNvPr>
          <p:cNvSpPr txBox="1">
            <a:spLocks noChangeArrowheads="1"/>
          </p:cNvSpPr>
          <p:nvPr/>
        </p:nvSpPr>
        <p:spPr bwMode="auto">
          <a:xfrm>
            <a:off x="0" y="3429000"/>
            <a:ext cx="9144000" cy="701675"/>
          </a:xfrm>
          <a:prstGeom prst="rect">
            <a:avLst/>
          </a:prstGeom>
          <a:noFill/>
          <a:ln>
            <a:noFill/>
          </a:ln>
          <a:effectLst>
            <a:outerShdw blurRad="63500" dist="38099" dir="2700000" algn="ctr" rotWithShape="0">
              <a:schemeClr val="tx2">
                <a:alpha val="74997"/>
              </a:schemeClr>
            </a:outerShdw>
          </a:effectLst>
        </p:spPr>
        <p:txBody>
          <a:bodyPr>
            <a:spAutoFit/>
          </a:bodyPr>
          <a:lstStyle/>
          <a:p>
            <a:pPr algn="ctr" eaLnBrk="1" hangingPunct="1">
              <a:spcBef>
                <a:spcPct val="50000"/>
              </a:spcBef>
              <a:defRPr/>
            </a:pPr>
            <a:r>
              <a:rPr lang="ar-JO" sz="4000" b="1" dirty="0">
                <a:solidFill>
                  <a:schemeClr val="bg1"/>
                </a:solidFill>
                <a:effectLst>
                  <a:outerShdw blurRad="38100" dist="38100" dir="2700000" algn="tl">
                    <a:srgbClr val="000000"/>
                  </a:outerShdw>
                </a:effectLst>
                <a:latin typeface="Arial" charset="0"/>
                <a:cs typeface="Arial" charset="0"/>
              </a:rPr>
              <a:t>المحاضرة 22</a:t>
            </a:r>
            <a:endParaRPr lang="en-US" sz="4000" b="1" dirty="0">
              <a:solidFill>
                <a:schemeClr val="bg1"/>
              </a:solidFill>
              <a:effectLst>
                <a:outerShdw blurRad="38100" dist="38100" dir="2700000" algn="tl">
                  <a:srgbClr val="000000"/>
                </a:outerShdw>
              </a:effectLst>
              <a:latin typeface="Arial" charset="0"/>
              <a:cs typeface="Arial" charset="0"/>
            </a:endParaRPr>
          </a:p>
        </p:txBody>
      </p:sp>
      <p:sp>
        <p:nvSpPr>
          <p:cNvPr id="2062" name="Text Box 14">
            <a:extLst>
              <a:ext uri="{FF2B5EF4-FFF2-40B4-BE49-F238E27FC236}">
                <a16:creationId xmlns:a16="http://schemas.microsoft.com/office/drawing/2014/main" id="{6548CCA9-B1FB-57B5-F185-63891582DEC3}"/>
              </a:ext>
            </a:extLst>
          </p:cNvPr>
          <p:cNvSpPr txBox="1">
            <a:spLocks noChangeArrowheads="1"/>
          </p:cNvSpPr>
          <p:nvPr/>
        </p:nvSpPr>
        <p:spPr bwMode="auto">
          <a:xfrm>
            <a:off x="0" y="1143000"/>
            <a:ext cx="9144000" cy="1446550"/>
          </a:xfrm>
          <a:prstGeom prst="rect">
            <a:avLst/>
          </a:prstGeom>
          <a:noFill/>
          <a:ln>
            <a:noFill/>
          </a:ln>
          <a:effectLst>
            <a:outerShdw blurRad="63500" dist="38099" dir="2700000" algn="ctr" rotWithShape="0">
              <a:schemeClr val="tx2">
                <a:alpha val="74997"/>
              </a:schemeClr>
            </a:outerShdw>
          </a:effectLst>
        </p:spPr>
        <p:txBody>
          <a:bodyPr>
            <a:spAutoFit/>
          </a:bodyPr>
          <a:lstStyle>
            <a:defPPr>
              <a:defRPr lang="en-US"/>
            </a:defPPr>
            <a:lvl1pPr algn="ctr" eaLnBrk="1" hangingPunct="1">
              <a:spcBef>
                <a:spcPct val="50000"/>
              </a:spcBef>
              <a:defRPr sz="4000" b="1">
                <a:solidFill>
                  <a:schemeClr val="bg1"/>
                </a:solidFill>
                <a:effectLst>
                  <a:outerShdw blurRad="38100" dist="38100" dir="2700000" algn="tl">
                    <a:srgbClr val="000000"/>
                  </a:outerShdw>
                </a:effectLst>
                <a:latin typeface="Arial" charset="0"/>
                <a:cs typeface="Arial"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defRPr/>
            </a:pPr>
            <a:r>
              <a:rPr lang="ar-JO" altLang="zh-CN" sz="4400" dirty="0"/>
              <a:t>الكتاب المقدس                                       في القرارات الأخلاقية</a:t>
            </a:r>
            <a:endParaRPr lang="en-US" altLang="en-US" sz="4400" dirty="0"/>
          </a:p>
        </p:txBody>
      </p:sp>
      <p:sp>
        <p:nvSpPr>
          <p:cNvPr id="2" name="Rectangle 1">
            <a:extLst>
              <a:ext uri="{FF2B5EF4-FFF2-40B4-BE49-F238E27FC236}">
                <a16:creationId xmlns:a16="http://schemas.microsoft.com/office/drawing/2014/main" id="{D97F94BB-5CB1-99D0-D870-EC0B55CFE9F0}"/>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ct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 لويس وينكلر</a:t>
            </a: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مدرسة شرق آسيا اللاهوتية (سنغافورة)</a:t>
            </a:r>
            <a:b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a:extLst>
              <a:ext uri="{FF2B5EF4-FFF2-40B4-BE49-F238E27FC236}">
                <a16:creationId xmlns:a16="http://schemas.microsoft.com/office/drawing/2014/main" id="{48B81DF4-CF47-2533-AB2B-BAC1D788D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2">
            <a:extLst>
              <a:ext uri="{FF2B5EF4-FFF2-40B4-BE49-F238E27FC236}">
                <a16:creationId xmlns:a16="http://schemas.microsoft.com/office/drawing/2014/main" id="{3F77B985-F9B9-1889-752B-E9E695BFEDAB}"/>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0259" name="Rectangle 3">
            <a:extLst>
              <a:ext uri="{FF2B5EF4-FFF2-40B4-BE49-F238E27FC236}">
                <a16:creationId xmlns:a16="http://schemas.microsoft.com/office/drawing/2014/main" id="{4674CC75-F32D-CEEF-44C4-D1BCF9E77622}"/>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2. طبيعة وسلطة الكتاب المقدس في صنع القرار الأخلاقي</a:t>
            </a:r>
            <a:endParaRPr kumimoji="0" lang="en-US"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8197" name="Text Box 4">
            <a:extLst>
              <a:ext uri="{FF2B5EF4-FFF2-40B4-BE49-F238E27FC236}">
                <a16:creationId xmlns:a16="http://schemas.microsoft.com/office/drawing/2014/main" id="{51065E36-8F26-615C-8E6B-93AF4A76CDC6}"/>
              </a:ext>
            </a:extLst>
          </p:cNvPr>
          <p:cNvSpPr txBox="1">
            <a:spLocks noChangeArrowheads="1"/>
          </p:cNvSpPr>
          <p:nvPr/>
        </p:nvSpPr>
        <p:spPr bwMode="auto">
          <a:xfrm>
            <a:off x="533400" y="3124200"/>
            <a:ext cx="81534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ت. الكتاب المقدس باعتباره كلمة الله الموحى بها</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a:extLst>
              <a:ext uri="{FF2B5EF4-FFF2-40B4-BE49-F238E27FC236}">
                <a16:creationId xmlns:a16="http://schemas.microsoft.com/office/drawing/2014/main" id="{AECE04B5-EA45-800B-193B-9AA6FA58C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2">
            <a:extLst>
              <a:ext uri="{FF2B5EF4-FFF2-40B4-BE49-F238E27FC236}">
                <a16:creationId xmlns:a16="http://schemas.microsoft.com/office/drawing/2014/main" id="{0302E182-9963-03EF-DCEE-E1AA190C9AC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0259" name="Rectangle 3">
            <a:extLst>
              <a:ext uri="{FF2B5EF4-FFF2-40B4-BE49-F238E27FC236}">
                <a16:creationId xmlns:a16="http://schemas.microsoft.com/office/drawing/2014/main" id="{DEE1C0BC-3E53-B608-2281-D30E3D59934A}"/>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2. طبيعة وسلطة الكتاب المقدس في صنع القرار الأخلاقي</a:t>
            </a:r>
            <a:endParaRPr kumimoji="0" lang="en-US"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8197" name="Text Box 4">
            <a:extLst>
              <a:ext uri="{FF2B5EF4-FFF2-40B4-BE49-F238E27FC236}">
                <a16:creationId xmlns:a16="http://schemas.microsoft.com/office/drawing/2014/main" id="{6CFF5C29-DFC6-1521-AF39-B0BCC7334429}"/>
              </a:ext>
            </a:extLst>
          </p:cNvPr>
          <p:cNvSpPr txBox="1">
            <a:spLocks noChangeArrowheads="1"/>
          </p:cNvSpPr>
          <p:nvPr/>
        </p:nvSpPr>
        <p:spPr bwMode="auto">
          <a:xfrm>
            <a:off x="533400" y="3124200"/>
            <a:ext cx="81534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الكتاب المقدس باعتباره كلمة الله الموحى بها</a:t>
            </a:r>
            <a:endParaRPr lang="en-US" altLang="zh-CN" b="1" dirty="0">
              <a:solidFill>
                <a:schemeClr val="bg1"/>
              </a:solidFill>
              <a:ea typeface="SimSun" panose="02010600030101010101" pitchFamily="2" charset="-122"/>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1. التعريف</a:t>
            </a:r>
            <a:endParaRPr lang="th-TH" altLang="zh-CN" b="1" dirty="0">
              <a:solidFill>
                <a:schemeClr val="bg1"/>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a:extLst>
              <a:ext uri="{FF2B5EF4-FFF2-40B4-BE49-F238E27FC236}">
                <a16:creationId xmlns:a16="http://schemas.microsoft.com/office/drawing/2014/main" id="{2D409205-E82E-9CC6-3CED-E7750AAFD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2">
            <a:extLst>
              <a:ext uri="{FF2B5EF4-FFF2-40B4-BE49-F238E27FC236}">
                <a16:creationId xmlns:a16="http://schemas.microsoft.com/office/drawing/2014/main" id="{FAEFC502-01F3-E5DE-F157-C3D4E77968D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1283" name="Rectangle 3">
            <a:extLst>
              <a:ext uri="{FF2B5EF4-FFF2-40B4-BE49-F238E27FC236}">
                <a16:creationId xmlns:a16="http://schemas.microsoft.com/office/drawing/2014/main" id="{1382BE5B-6B39-C3DD-540C-A60A324217E4}"/>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2. طبيعة وسلطة الكتاب المقدس في صنع القرار الأخلاقي</a:t>
            </a:r>
            <a:endParaRPr kumimoji="0" lang="en-US"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9221" name="Text Box 4">
            <a:extLst>
              <a:ext uri="{FF2B5EF4-FFF2-40B4-BE49-F238E27FC236}">
                <a16:creationId xmlns:a16="http://schemas.microsoft.com/office/drawing/2014/main" id="{C5F3E62F-0515-C038-694A-3AF1E6A7B63E}"/>
              </a:ext>
            </a:extLst>
          </p:cNvPr>
          <p:cNvSpPr txBox="1">
            <a:spLocks noChangeArrowheads="1"/>
          </p:cNvSpPr>
          <p:nvPr/>
        </p:nvSpPr>
        <p:spPr bwMode="auto">
          <a:xfrm>
            <a:off x="533400" y="3124200"/>
            <a:ext cx="8153400" cy="144655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الكتاب المقدس باعتباره كلمة الله الموحى بها</a:t>
            </a:r>
            <a:endParaRPr kumimoji="0" lang="en-US"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1. التعريف</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2. التقييم</a:t>
            </a:r>
            <a:endParaRPr lang="th-TH" altLang="zh-CN" b="1" dirty="0">
              <a:solidFill>
                <a:schemeClr val="bg1"/>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a:extLst>
              <a:ext uri="{FF2B5EF4-FFF2-40B4-BE49-F238E27FC236}">
                <a16:creationId xmlns:a16="http://schemas.microsoft.com/office/drawing/2014/main" id="{49D339D9-8929-F87A-C285-FCB2EFC43C0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2307" name="Rectangle 3">
            <a:extLst>
              <a:ext uri="{FF2B5EF4-FFF2-40B4-BE49-F238E27FC236}">
                <a16:creationId xmlns:a16="http://schemas.microsoft.com/office/drawing/2014/main" id="{7179D433-C0B4-8BF6-9BC2-63C637EC59BD}"/>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indent="-720000" algn="r" rtl="1" eaLnBrk="1" hangingPunct="1">
              <a:spcBef>
                <a:spcPct val="0"/>
              </a:spcBef>
              <a:buFontTx/>
              <a:buNone/>
              <a:defRPr/>
            </a:pPr>
            <a:r>
              <a:rPr lang="ar-JO" altLang="en-US" sz="5000" b="1" dirty="0">
                <a:solidFill>
                  <a:schemeClr val="bg1"/>
                </a:solidFill>
                <a:effectLst>
                  <a:outerShdw blurRad="38100" dist="38100" dir="2700000" algn="tl">
                    <a:srgbClr val="C0C0C0"/>
                  </a:outerShdw>
                </a:effectLst>
                <a:ea typeface="SimSun" panose="02010600030101010101" pitchFamily="2" charset="-122"/>
              </a:rPr>
              <a:t>3. القضايا التفسيرية في صنع القرار الأخلاقي</a:t>
            </a:r>
            <a:endParaRPr lang="en-US" altLang="en-US" sz="5000" dirty="0">
              <a:solidFill>
                <a:schemeClr val="bg1"/>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a:extLst>
              <a:ext uri="{FF2B5EF4-FFF2-40B4-BE49-F238E27FC236}">
                <a16:creationId xmlns:a16="http://schemas.microsoft.com/office/drawing/2014/main" id="{799403CC-5F46-7DD0-4BC9-1F368E43A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2">
            <a:extLst>
              <a:ext uri="{FF2B5EF4-FFF2-40B4-BE49-F238E27FC236}">
                <a16:creationId xmlns:a16="http://schemas.microsoft.com/office/drawing/2014/main" id="{1E053D17-B65A-E09A-399D-90097FE3D73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2307" name="Rectangle 3">
            <a:extLst>
              <a:ext uri="{FF2B5EF4-FFF2-40B4-BE49-F238E27FC236}">
                <a16:creationId xmlns:a16="http://schemas.microsoft.com/office/drawing/2014/main" id="{6F7B1A17-A5C4-74F5-87D1-568725798987}"/>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3. القضايا التفسيرية في صنع القرار الأخلاقي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245" name="Text Box 4">
            <a:extLst>
              <a:ext uri="{FF2B5EF4-FFF2-40B4-BE49-F238E27FC236}">
                <a16:creationId xmlns:a16="http://schemas.microsoft.com/office/drawing/2014/main" id="{746E36AD-CFAE-C2C4-D608-F24A598E5BB5}"/>
              </a:ext>
            </a:extLst>
          </p:cNvPr>
          <p:cNvSpPr txBox="1">
            <a:spLocks noChangeArrowheads="1"/>
          </p:cNvSpPr>
          <p:nvPr/>
        </p:nvSpPr>
        <p:spPr bwMode="auto">
          <a:xfrm>
            <a:off x="533400" y="3124200"/>
            <a:ext cx="8153400" cy="107721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None/>
              <a:defRPr/>
            </a:pPr>
            <a:r>
              <a:rPr lang="ar-JO" altLang="zh-CN" b="1" dirty="0">
                <a:solidFill>
                  <a:schemeClr val="bg1"/>
                </a:solidFill>
                <a:ea typeface="SimSun" panose="02010600030101010101" pitchFamily="2" charset="-122"/>
              </a:rPr>
              <a:t>أ. لم يتم معالجة الكثير من القضايا الأخلاقية المعاصرة بشكل مباشر في الكتب المقدسة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a:extLst>
              <a:ext uri="{FF2B5EF4-FFF2-40B4-BE49-F238E27FC236}">
                <a16:creationId xmlns:a16="http://schemas.microsoft.com/office/drawing/2014/main" id="{89F59818-F1AB-354F-A1D4-CA2D6F4D9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2">
            <a:extLst>
              <a:ext uri="{FF2B5EF4-FFF2-40B4-BE49-F238E27FC236}">
                <a16:creationId xmlns:a16="http://schemas.microsoft.com/office/drawing/2014/main" id="{DF75D9B2-1E6F-61D4-19B1-4E6BC40130C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3331" name="Rectangle 3">
            <a:extLst>
              <a:ext uri="{FF2B5EF4-FFF2-40B4-BE49-F238E27FC236}">
                <a16:creationId xmlns:a16="http://schemas.microsoft.com/office/drawing/2014/main" id="{5A590B2D-05D6-7D60-9E00-793540906410}"/>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3. القضايا التفسيرية في صنع القرار الأخلاقي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269" name="Text Box 4">
            <a:extLst>
              <a:ext uri="{FF2B5EF4-FFF2-40B4-BE49-F238E27FC236}">
                <a16:creationId xmlns:a16="http://schemas.microsoft.com/office/drawing/2014/main" id="{D2EC2138-B309-1AC9-BA32-89106F7A1D07}"/>
              </a:ext>
            </a:extLst>
          </p:cNvPr>
          <p:cNvSpPr txBox="1">
            <a:spLocks noChangeArrowheads="1"/>
          </p:cNvSpPr>
          <p:nvPr/>
        </p:nvSpPr>
        <p:spPr bwMode="auto">
          <a:xfrm>
            <a:off x="533400" y="3124200"/>
            <a:ext cx="8153400" cy="255454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أ. لم يتم معالجة الكثير من القضايا الأخلاقية المعاصرة بشكل مباشر في الكتب المقدسة</a:t>
            </a:r>
            <a:endParaRPr kumimoji="0" lang="th-TH"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576000" indent="-576000" algn="r" rtl="1" eaLnBrk="1" hangingPunct="1">
              <a:spcBef>
                <a:spcPct val="0"/>
              </a:spcBef>
              <a:buNone/>
              <a:defRPr/>
            </a:pPr>
            <a:r>
              <a:rPr lang="ar-JO" altLang="zh-CN" b="1" dirty="0">
                <a:solidFill>
                  <a:schemeClr val="bg1"/>
                </a:solidFill>
                <a:ea typeface="SimSun" panose="02010600030101010101" pitchFamily="2" charset="-122"/>
              </a:rPr>
              <a:t>ب. تم معالجة بعض القضايا الأخلاقية في الكتب المقدسة، ورغم ارتباطها الوثيق فإنها ليست متطابقة مع القضايا الأخلاقية الحالية. </a:t>
            </a:r>
            <a:endParaRPr lang="th-TH" altLang="zh-CN" dirty="0">
              <a:solidFill>
                <a:schemeClr val="bg1"/>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F0384A53-C333-CF8E-1BAB-13D837149BF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4355" name="Rectangle 3">
            <a:extLst>
              <a:ext uri="{FF2B5EF4-FFF2-40B4-BE49-F238E27FC236}">
                <a16:creationId xmlns:a16="http://schemas.microsoft.com/office/drawing/2014/main" id="{82B32767-197E-D8FC-CE8C-C7C5719976DF}"/>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3. القضايا التفسيرية في صنع القرار الأخلاقي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292" name="Text Box 4">
            <a:extLst>
              <a:ext uri="{FF2B5EF4-FFF2-40B4-BE49-F238E27FC236}">
                <a16:creationId xmlns:a16="http://schemas.microsoft.com/office/drawing/2014/main" id="{EBCFB870-6733-F0E0-9DF2-E7338FA8326E}"/>
              </a:ext>
            </a:extLst>
          </p:cNvPr>
          <p:cNvSpPr txBox="1">
            <a:spLocks noChangeArrowheads="1"/>
          </p:cNvSpPr>
          <p:nvPr/>
        </p:nvSpPr>
        <p:spPr bwMode="auto">
          <a:xfrm>
            <a:off x="152400" y="2895600"/>
            <a:ext cx="88392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ت. القضايا المتعلقة بالعلاقة بين العهدين القديم والجديد</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24CE4EEE-F962-1444-50ED-4F62C880B25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4355" name="Rectangle 3">
            <a:extLst>
              <a:ext uri="{FF2B5EF4-FFF2-40B4-BE49-F238E27FC236}">
                <a16:creationId xmlns:a16="http://schemas.microsoft.com/office/drawing/2014/main" id="{8577288A-D36C-21B1-1226-85E24BE36898}"/>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3. القضايا التفسيرية في صنع القرار الأخلاقي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292" name="Text Box 4">
            <a:extLst>
              <a:ext uri="{FF2B5EF4-FFF2-40B4-BE49-F238E27FC236}">
                <a16:creationId xmlns:a16="http://schemas.microsoft.com/office/drawing/2014/main" id="{A85BF1B4-D906-106B-BF5D-8F1B27B66F48}"/>
              </a:ext>
            </a:extLst>
          </p:cNvPr>
          <p:cNvSpPr txBox="1">
            <a:spLocks noChangeArrowheads="1"/>
          </p:cNvSpPr>
          <p:nvPr/>
        </p:nvSpPr>
        <p:spPr bwMode="auto">
          <a:xfrm>
            <a:off x="152400" y="2895600"/>
            <a:ext cx="88392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القضايا المتعلقة بالعلاقة بين العهدين القديم والجديد</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1. بخصوص التاريخ</a:t>
            </a:r>
            <a:endParaRPr lang="en-US" altLang="zh-CN" b="1" dirty="0">
              <a:solidFill>
                <a:schemeClr val="bg1"/>
              </a:solidFill>
              <a:ea typeface="SimSun" panose="02010600030101010101" pitchFamily="2" charset="-122"/>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3E12EE58-1AAE-FFE2-5208-32AB7BC354F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4355" name="Rectangle 3">
            <a:extLst>
              <a:ext uri="{FF2B5EF4-FFF2-40B4-BE49-F238E27FC236}">
                <a16:creationId xmlns:a16="http://schemas.microsoft.com/office/drawing/2014/main" id="{8F207A95-CBAA-6D0C-594B-6FC5C6C57E1A}"/>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3. القضايا التفسيرية في صنع القرار الأخلاقي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292" name="Text Box 4">
            <a:extLst>
              <a:ext uri="{FF2B5EF4-FFF2-40B4-BE49-F238E27FC236}">
                <a16:creationId xmlns:a16="http://schemas.microsoft.com/office/drawing/2014/main" id="{5377E4C7-54F1-3C93-D913-72ACA22F6B0C}"/>
              </a:ext>
            </a:extLst>
          </p:cNvPr>
          <p:cNvSpPr txBox="1">
            <a:spLocks noChangeArrowheads="1"/>
          </p:cNvSpPr>
          <p:nvPr/>
        </p:nvSpPr>
        <p:spPr bwMode="auto">
          <a:xfrm>
            <a:off x="152400" y="2895600"/>
            <a:ext cx="8839200" cy="144655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القضايا المتعلقة بالعلاقة بين العهدين القديم والجديد</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بخصوص التاريخ</a:t>
            </a:r>
            <a:endParaRPr lang="en-US" altLang="zh-CN" b="1" i="1" dirty="0">
              <a:solidFill>
                <a:schemeClr val="bg1">
                  <a:lumMod val="65000"/>
                </a:schemeClr>
              </a:solidFill>
              <a:ea typeface="SimSun" panose="02010600030101010101" pitchFamily="2" charset="-122"/>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2. بخصوص النوع الأدبي</a:t>
            </a:r>
            <a:endParaRPr lang="en-US" altLang="zh-CN" b="1" dirty="0">
              <a:solidFill>
                <a:schemeClr val="bg1"/>
              </a:solidFill>
              <a:ea typeface="SimSun" panose="02010600030101010101" pitchFamily="2" charset="-122"/>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9756B7F1-BECB-E483-6E54-8947F1C9792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4355" name="Rectangle 3">
            <a:extLst>
              <a:ext uri="{FF2B5EF4-FFF2-40B4-BE49-F238E27FC236}">
                <a16:creationId xmlns:a16="http://schemas.microsoft.com/office/drawing/2014/main" id="{09104B8C-F99F-759E-751F-CC554F989F72}"/>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3. القضايا التفسيرية في صنع القرار الأخلاقي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292" name="Text Box 4">
            <a:extLst>
              <a:ext uri="{FF2B5EF4-FFF2-40B4-BE49-F238E27FC236}">
                <a16:creationId xmlns:a16="http://schemas.microsoft.com/office/drawing/2014/main" id="{70E1409D-452F-0F0A-1207-6461FE4D029E}"/>
              </a:ext>
            </a:extLst>
          </p:cNvPr>
          <p:cNvSpPr txBox="1">
            <a:spLocks noChangeArrowheads="1"/>
          </p:cNvSpPr>
          <p:nvPr/>
        </p:nvSpPr>
        <p:spPr bwMode="auto">
          <a:xfrm>
            <a:off x="228600" y="2895600"/>
            <a:ext cx="8763000" cy="2308324"/>
          </a:xfrm>
          <a:prstGeom prst="rect">
            <a:avLst/>
          </a:prstGeom>
          <a:noFill/>
          <a:ln>
            <a:noFill/>
          </a:ln>
          <a:effectLst>
            <a:outerShdw blurRad="63500" dist="38099" dir="2700000" algn="ctr" rotWithShape="0">
              <a:schemeClr val="tx2">
                <a:alpha val="74997"/>
              </a:schemeClr>
            </a:outerShdw>
          </a:effectLst>
        </p:spPr>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ت. القضايا المتعلقة بالعلاقة بين العهدين القديم والجديد</a:t>
            </a:r>
            <a:endParaRPr kumimoji="0" lang="th-TH" altLang="zh-CN" b="1" i="0"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SimSun" panose="02010600030101010101" pitchFamily="2" charset="-122"/>
                <a:cs typeface="Arial" panose="020B0604020202020204" pitchFamily="34" charset="0"/>
              </a:rPr>
              <a:t>1. بخصوص التاريخ</a:t>
            </a:r>
            <a:endParaRPr kumimoji="0" lang="en-US" altLang="zh-CN" b="1" i="1" u="none" strike="noStrike" kern="1200" cap="none" spc="0" normalizeH="0" baseline="0" noProof="0" dirty="0">
              <a:ln>
                <a:noFill/>
              </a:ln>
              <a:solidFill>
                <a:srgbClr val="FFFFFF">
                  <a:lumMod val="65000"/>
                </a:srgbClr>
              </a:solidFill>
              <a:effectLst/>
              <a:uLnTx/>
              <a:uFillTx/>
              <a:latin typeface="Arial" panose="020B0604020202020204" pitchFamily="34" charset="0"/>
              <a:ea typeface="SimSun" panose="02010600030101010101" pitchFamily="2" charset="-122"/>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2. بخصوص النوع الأدبي</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3. بخصوص العهد القديم والعهد الجديد والطبيعة المتدرجة للإعلان الإلهي</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649A709D-A6E9-68A2-1398-4AFDFD46E6B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574474" name="Rectangle 10">
            <a:extLst>
              <a:ext uri="{FF2B5EF4-FFF2-40B4-BE49-F238E27FC236}">
                <a16:creationId xmlns:a16="http://schemas.microsoft.com/office/drawing/2014/main" id="{29EE5EEC-0F4F-399E-C0E6-F5907F07DD10}"/>
              </a:ext>
            </a:extLst>
          </p:cNvPr>
          <p:cNvSpPr>
            <a:spLocks noChangeArrowheads="1"/>
          </p:cNvSpPr>
          <p:nvPr/>
        </p:nvSpPr>
        <p:spPr bwMode="auto">
          <a:xfrm>
            <a:off x="0" y="1828800"/>
            <a:ext cx="9144000" cy="1143000"/>
          </a:xfrm>
          <a:prstGeom prst="rect">
            <a:avLst/>
          </a:prstGeom>
          <a:noFill/>
          <a:ln>
            <a:noFill/>
          </a:ln>
          <a:effectLst>
            <a:outerShdw blurRad="63500" dist="38099" dir="2700000" algn="ctr" rotWithShape="0">
              <a:schemeClr val="tx1">
                <a:alpha val="74997"/>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defRPr/>
            </a:pPr>
            <a:r>
              <a:rPr lang="ar-JO" altLang="en-US" sz="5000" b="1" dirty="0">
                <a:solidFill>
                  <a:schemeClr val="bg1"/>
                </a:solidFill>
                <a:effectLst>
                  <a:outerShdw blurRad="38100" dist="38100" dir="2700000" algn="tl">
                    <a:srgbClr val="C0C0C0"/>
                  </a:outerShdw>
                </a:effectLst>
              </a:rPr>
              <a:t>1. مقدمة</a:t>
            </a:r>
            <a:endParaRPr lang="en-US" altLang="en-US" sz="4000" dirty="0">
              <a:solidFill>
                <a:schemeClr val="tx2"/>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4760F00C-B3D2-9888-87CF-C74C8B0DFA3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5379" name="Rectangle 3">
            <a:extLst>
              <a:ext uri="{FF2B5EF4-FFF2-40B4-BE49-F238E27FC236}">
                <a16:creationId xmlns:a16="http://schemas.microsoft.com/office/drawing/2014/main" id="{7393C14A-2559-56B8-7121-D683584A78D8}"/>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3. القضايا التفسيرية في صنع القرار الأخلاقي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316" name="Text Box 4">
            <a:extLst>
              <a:ext uri="{FF2B5EF4-FFF2-40B4-BE49-F238E27FC236}">
                <a16:creationId xmlns:a16="http://schemas.microsoft.com/office/drawing/2014/main" id="{5217EB02-638F-B799-30E8-6759D54C6383}"/>
              </a:ext>
            </a:extLst>
          </p:cNvPr>
          <p:cNvSpPr txBox="1">
            <a:spLocks noChangeArrowheads="1"/>
          </p:cNvSpPr>
          <p:nvPr/>
        </p:nvSpPr>
        <p:spPr bwMode="auto">
          <a:xfrm>
            <a:off x="152400" y="2895600"/>
            <a:ext cx="88392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ث. العلاقة بين فرادة الموقف والطابع العالمي للمتطلبات الأخلاقية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F7397A58-5B56-DF00-FCA0-99C07D68669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6403" name="Rectangle 3">
            <a:extLst>
              <a:ext uri="{FF2B5EF4-FFF2-40B4-BE49-F238E27FC236}">
                <a16:creationId xmlns:a16="http://schemas.microsoft.com/office/drawing/2014/main" id="{EEA671A2-910D-8907-899F-305814246F03}"/>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3. القضايا التفسيرية في صنع القرار الأخلاقي</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340" name="Text Box 4">
            <a:extLst>
              <a:ext uri="{FF2B5EF4-FFF2-40B4-BE49-F238E27FC236}">
                <a16:creationId xmlns:a16="http://schemas.microsoft.com/office/drawing/2014/main" id="{F83C0359-9792-2167-BB9B-ADD0C9E426C4}"/>
              </a:ext>
            </a:extLst>
          </p:cNvPr>
          <p:cNvSpPr txBox="1">
            <a:spLocks noChangeArrowheads="1"/>
          </p:cNvSpPr>
          <p:nvPr/>
        </p:nvSpPr>
        <p:spPr bwMode="auto">
          <a:xfrm>
            <a:off x="152400" y="2895600"/>
            <a:ext cx="8839200" cy="1077218"/>
          </a:xfrm>
          <a:prstGeom prst="rect">
            <a:avLst/>
          </a:prstGeom>
          <a:noFill/>
          <a:ln>
            <a:noFill/>
          </a:ln>
          <a:effectLst>
            <a:outerShdw blurRad="63500" dist="38099" dir="2700000" algn="ctr" rotWithShape="0">
              <a:schemeClr val="tx2">
                <a:alpha val="74997"/>
              </a:schemeClr>
            </a:outerShdw>
          </a:effec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ث. العلاقة بين فرادة الموقف والطابع العالمي للمتطلبات الأخلاقية</a:t>
            </a:r>
            <a:endParaRPr kumimoji="0" lang="th-TH" altLang="zh-CN" b="1" u="none" strike="noStrike" kern="1200" cap="none" spc="0" normalizeH="0" baseline="0" noProof="0" dirty="0">
              <a:ln>
                <a:noFill/>
              </a:ln>
              <a:solidFill>
                <a:srgbClr val="FFFFFF"/>
              </a:solidFill>
              <a:effectLst/>
              <a:uLnTx/>
              <a:uFillTx/>
              <a:latin typeface="Arial" panose="020B0604020202020204" pitchFamily="34" charset="0"/>
              <a:ea typeface="+mn-ea"/>
              <a:cs typeface="Angsana New" panose="02020603050405020304" pitchFamily="18" charset="-34"/>
            </a:endParaRPr>
          </a:p>
          <a:p>
            <a:pPr marL="0" indent="0" algn="r" rtl="1" eaLnBrk="1" hangingPunct="1">
              <a:spcBef>
                <a:spcPct val="0"/>
              </a:spcBef>
              <a:buNone/>
              <a:defRPr/>
            </a:pPr>
            <a:r>
              <a:rPr lang="ar-JO" altLang="zh-CN" b="1" dirty="0">
                <a:solidFill>
                  <a:schemeClr val="bg1"/>
                </a:solidFill>
                <a:ea typeface="SimSun" panose="02010600030101010101" pitchFamily="2" charset="-122"/>
              </a:rPr>
              <a:t>ج. التعامل مع القضايا التي تتضمن مبادئ ونماذج كتابية متعددة</a:t>
            </a:r>
            <a:endParaRPr lang="th-TH" altLang="zh-CN" dirty="0">
              <a:solidFill>
                <a:schemeClr val="bg1"/>
              </a:solidFill>
              <a:ea typeface="SimSun" panose="02010600030101010101" pitchFamily="2" charset="-122"/>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C2C575-5681-A1BC-1B8E-1287B2BE08AB}"/>
              </a:ext>
            </a:extLst>
          </p:cNvPr>
          <p:cNvSpPr/>
          <p:nvPr/>
        </p:nvSpPr>
        <p:spPr>
          <a:xfrm>
            <a:off x="381000" y="217488"/>
            <a:ext cx="8458200" cy="4142673"/>
          </a:xfrm>
          <a:prstGeom prst="rect">
            <a:avLst/>
          </a:prstGeom>
          <a:ln w="63500">
            <a:solidFill>
              <a:srgbClr val="FFFF00"/>
            </a:solidFill>
          </a:ln>
        </p:spPr>
        <p:txBody>
          <a:bodyPr>
            <a:spAutoFit/>
          </a:bodyPr>
          <a:lstStyle/>
          <a:p>
            <a:pPr algn="r" rtl="1" eaLnBrk="1" hangingPunct="1">
              <a:spcBef>
                <a:spcPct val="20000"/>
              </a:spcBef>
              <a:defRPr/>
            </a:pPr>
            <a:r>
              <a:rPr lang="ar-JO" altLang="zh-CN" sz="2800" b="1" dirty="0">
                <a:solidFill>
                  <a:srgbClr val="FFFF00"/>
                </a:solidFill>
                <a:ea typeface="SimSun" panose="02010600030101010101" pitchFamily="2" charset="-122"/>
              </a:rPr>
              <a:t>يجب أن يتم البت في القضايا الصعبة ضمن الخطوط العريضة للتعليم الكتابي، ولكن في بعض الأحيان قد نضطر إلى اللجوء إلى قيادة الروح القدس، وتمييز المجتمع المسيحي. وهذا لا يعني أن استجابة أخلاقية واحدة جيدة مثل الأخرى، ولكنه يعني أننا يجب أن نستخدم التواضع في عملية صنع القرار، نحتاج أن نوضح ما هو على المحك كتابياً ولاهوتياً، ثم نسعى إلى الخير الأخلاقي من خلال تفكير الروح القدس القيادي والمقدس، والحكمة الجماعية للكنيسة، في الماضي والحاضر.</a:t>
            </a:r>
            <a:endParaRPr lang="en-US" altLang="zh-CN" sz="2800" b="1" dirty="0">
              <a:solidFill>
                <a:srgbClr val="FFFF00"/>
              </a:solidFill>
              <a:ea typeface="SimSun" panose="02010600030101010101" pitchFamily="2" charset="-122"/>
            </a:endParaRPr>
          </a:p>
          <a:p>
            <a:pPr eaLnBrk="1" hangingPunct="1">
              <a:spcBef>
                <a:spcPct val="20000"/>
              </a:spcBef>
              <a:defRPr/>
            </a:pPr>
            <a:endParaRPr lang="en-US" altLang="en-US" sz="2800" b="1" dirty="0">
              <a:solidFill>
                <a:srgbClr val="FFFF00"/>
              </a:solidFill>
            </a:endParaRPr>
          </a:p>
          <a:p>
            <a:pPr algn="ctr" eaLnBrk="1" hangingPunct="1">
              <a:spcBef>
                <a:spcPct val="20000"/>
              </a:spcBef>
              <a:defRPr/>
            </a:pPr>
            <a:r>
              <a:rPr lang="ar-JO" altLang="zh-CN" sz="2800" b="1" dirty="0">
                <a:solidFill>
                  <a:srgbClr val="FFFF00"/>
                </a:solidFill>
                <a:ea typeface="SimSun" panose="02010600030101010101" pitchFamily="2" charset="-122"/>
              </a:rPr>
              <a:t>دينيس ب. هولينجر، اختيار الخير، 162</a:t>
            </a:r>
            <a:endParaRPr lang="en-US" altLang="en-US" sz="2800" dirty="0">
              <a:solidFill>
                <a:srgbClr val="FFFF00"/>
              </a:solidFill>
            </a:endParaRPr>
          </a:p>
        </p:txBody>
      </p:sp>
      <p:pic>
        <p:nvPicPr>
          <p:cNvPr id="37890" name="Picture 6">
            <a:extLst>
              <a:ext uri="{FF2B5EF4-FFF2-40B4-BE49-F238E27FC236}">
                <a16:creationId xmlns:a16="http://schemas.microsoft.com/office/drawing/2014/main" id="{C7464473-1B48-7938-004E-092B06DA9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275" y="5908675"/>
            <a:ext cx="7207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a:extLst>
              <a:ext uri="{FF2B5EF4-FFF2-40B4-BE49-F238E27FC236}">
                <a16:creationId xmlns:a16="http://schemas.microsoft.com/office/drawing/2014/main" id="{55D1EDB2-9E54-65A5-A792-5BD13EAF1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2">
            <a:extLst>
              <a:ext uri="{FF2B5EF4-FFF2-40B4-BE49-F238E27FC236}">
                <a16:creationId xmlns:a16="http://schemas.microsoft.com/office/drawing/2014/main" id="{F98A7988-FE46-F7DA-8ED9-328F16CAF91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7427" name="Rectangle 3">
            <a:extLst>
              <a:ext uri="{FF2B5EF4-FFF2-40B4-BE49-F238E27FC236}">
                <a16:creationId xmlns:a16="http://schemas.microsoft.com/office/drawing/2014/main" id="{63693C79-AF5A-3DBD-31E8-9FCAB38D8234}"/>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indent="-720000" algn="r" rtl="1" eaLnBrk="1" hangingPunct="1">
              <a:spcBef>
                <a:spcPct val="0"/>
              </a:spcBef>
              <a:buFontTx/>
              <a:buNone/>
              <a:defRPr/>
            </a:pPr>
            <a:r>
              <a:rPr lang="ar-JO" altLang="en-US" sz="5000" b="1" dirty="0">
                <a:solidFill>
                  <a:schemeClr val="bg1"/>
                </a:solidFill>
                <a:effectLst>
                  <a:outerShdw blurRad="38100" dist="38100" dir="2700000" algn="tl">
                    <a:srgbClr val="C0C0C0"/>
                  </a:outerShdw>
                </a:effectLst>
                <a:ea typeface="SimSun" panose="02010600030101010101" pitchFamily="2" charset="-122"/>
              </a:rPr>
              <a:t>4. أشكال التوجيه الأخلاقي في الكتاب المقدس</a:t>
            </a:r>
            <a:endParaRPr lang="en-US" altLang="en-US" sz="5000" dirty="0">
              <a:solidFill>
                <a:schemeClr val="bg1"/>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a:extLst>
              <a:ext uri="{FF2B5EF4-FFF2-40B4-BE49-F238E27FC236}">
                <a16:creationId xmlns:a16="http://schemas.microsoft.com/office/drawing/2014/main" id="{AF72EDBA-3185-EC2A-98BC-5F29961A6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2">
            <a:extLst>
              <a:ext uri="{FF2B5EF4-FFF2-40B4-BE49-F238E27FC236}">
                <a16:creationId xmlns:a16="http://schemas.microsoft.com/office/drawing/2014/main" id="{5263CDC9-C8C9-C2AB-284B-CCBFA81A257D}"/>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7427" name="Rectangle 3">
            <a:extLst>
              <a:ext uri="{FF2B5EF4-FFF2-40B4-BE49-F238E27FC236}">
                <a16:creationId xmlns:a16="http://schemas.microsoft.com/office/drawing/2014/main" id="{C6767F78-0AF0-FD05-AD46-04BAB710FD6D}"/>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4. أشكال التوجيه الأخلاقي في الكتاب المقدس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388" name="Text Box 4">
            <a:extLst>
              <a:ext uri="{FF2B5EF4-FFF2-40B4-BE49-F238E27FC236}">
                <a16:creationId xmlns:a16="http://schemas.microsoft.com/office/drawing/2014/main" id="{EB39D944-FD6D-605A-EA7A-96435A5F0114}"/>
              </a:ext>
            </a:extLst>
          </p:cNvPr>
          <p:cNvSpPr txBox="1">
            <a:spLocks noChangeArrowheads="1"/>
          </p:cNvSpPr>
          <p:nvPr/>
        </p:nvSpPr>
        <p:spPr bwMode="auto">
          <a:xfrm>
            <a:off x="304800" y="2895600"/>
            <a:ext cx="86106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أ. وصايا محددة في سياقات محددة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a:extLst>
              <a:ext uri="{FF2B5EF4-FFF2-40B4-BE49-F238E27FC236}">
                <a16:creationId xmlns:a16="http://schemas.microsoft.com/office/drawing/2014/main" id="{E26D206D-8026-F787-DE63-249BA4DEB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2">
            <a:extLst>
              <a:ext uri="{FF2B5EF4-FFF2-40B4-BE49-F238E27FC236}">
                <a16:creationId xmlns:a16="http://schemas.microsoft.com/office/drawing/2014/main" id="{FE3B3457-F8EE-F7E7-77A4-37C13DFD295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29475" name="Rectangle 3">
            <a:extLst>
              <a:ext uri="{FF2B5EF4-FFF2-40B4-BE49-F238E27FC236}">
                <a16:creationId xmlns:a16="http://schemas.microsoft.com/office/drawing/2014/main" id="{1E475CE2-744C-0D82-1879-F0034C32DB61}"/>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4. أشكال التوجيه الأخلاقي في الكتاب المقدس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12" name="Text Box 4">
            <a:extLst>
              <a:ext uri="{FF2B5EF4-FFF2-40B4-BE49-F238E27FC236}">
                <a16:creationId xmlns:a16="http://schemas.microsoft.com/office/drawing/2014/main" id="{504ED173-82B3-7DEF-7FC8-5DAE5292D2E9}"/>
              </a:ext>
            </a:extLst>
          </p:cNvPr>
          <p:cNvSpPr txBox="1">
            <a:spLocks noChangeArrowheads="1"/>
          </p:cNvSpPr>
          <p:nvPr/>
        </p:nvSpPr>
        <p:spPr bwMode="auto">
          <a:xfrm>
            <a:off x="304800" y="2895600"/>
            <a:ext cx="8610600" cy="1077218"/>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u="none" strike="noStrike" kern="1200" cap="none" spc="0" normalizeH="0" baseline="0" noProof="0" dirty="0">
                <a:ln>
                  <a:noFill/>
                </a:ln>
                <a:solidFill>
                  <a:schemeClr val="bg1">
                    <a:lumMod val="65000"/>
                  </a:schemeClr>
                </a:solidFill>
                <a:effectLst/>
                <a:uLnTx/>
                <a:uFillTx/>
                <a:ea typeface="SimSun" panose="02010600030101010101" pitchFamily="2" charset="-122"/>
              </a:rPr>
              <a:t>أ. وصايا محددة في سياقات محددة</a:t>
            </a:r>
            <a:endParaRPr kumimoji="0" lang="th-TH" altLang="zh-CN" b="1"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0" indent="0" algn="r" rtl="1" eaLnBrk="1" hangingPunct="1">
              <a:spcBef>
                <a:spcPct val="0"/>
              </a:spcBef>
              <a:buNone/>
              <a:defRPr/>
            </a:pPr>
            <a:r>
              <a:rPr lang="ar-JO" altLang="zh-CN" b="1" dirty="0">
                <a:solidFill>
                  <a:schemeClr val="bg1"/>
                </a:solidFill>
                <a:ea typeface="SimSun" panose="02010600030101010101" pitchFamily="2" charset="-122"/>
              </a:rPr>
              <a:t>ب. وصايا إلهية عامة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a:extLst>
              <a:ext uri="{FF2B5EF4-FFF2-40B4-BE49-F238E27FC236}">
                <a16:creationId xmlns:a16="http://schemas.microsoft.com/office/drawing/2014/main" id="{0C5C7ADE-64B0-4838-3017-3BB3C4F08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 Box 2">
            <a:extLst>
              <a:ext uri="{FF2B5EF4-FFF2-40B4-BE49-F238E27FC236}">
                <a16:creationId xmlns:a16="http://schemas.microsoft.com/office/drawing/2014/main" id="{0C2C841D-7C5A-1850-B0BA-72967755643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33571" name="Rectangle 3">
            <a:extLst>
              <a:ext uri="{FF2B5EF4-FFF2-40B4-BE49-F238E27FC236}">
                <a16:creationId xmlns:a16="http://schemas.microsoft.com/office/drawing/2014/main" id="{203AA50F-B1CE-4EEC-D3AD-BD6B6780EA92}"/>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4. أشكال التوجيه الأخلاقي في الكتاب المقدس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436" name="Text Box 4">
            <a:extLst>
              <a:ext uri="{FF2B5EF4-FFF2-40B4-BE49-F238E27FC236}">
                <a16:creationId xmlns:a16="http://schemas.microsoft.com/office/drawing/2014/main" id="{719EA44E-615B-2C4B-712E-E5C200CB064F}"/>
              </a:ext>
            </a:extLst>
          </p:cNvPr>
          <p:cNvSpPr txBox="1">
            <a:spLocks noChangeArrowheads="1"/>
          </p:cNvSpPr>
          <p:nvPr/>
        </p:nvSpPr>
        <p:spPr bwMode="auto">
          <a:xfrm>
            <a:off x="304800" y="2895600"/>
            <a:ext cx="8610600" cy="156966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أ. وصايا محددة في سياقات محددة</a:t>
            </a:r>
            <a:endParaRPr kumimoji="0" lang="th-TH"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ب. وصايا إلهية عامة</a:t>
            </a:r>
            <a:endParaRPr kumimoji="0" lang="th-TH"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0" indent="0" algn="r" rtl="1" eaLnBrk="1" hangingPunct="1">
              <a:spcBef>
                <a:spcPct val="0"/>
              </a:spcBef>
              <a:buNone/>
              <a:defRPr/>
            </a:pPr>
            <a:r>
              <a:rPr lang="ar-JO" altLang="zh-CN" b="1" dirty="0">
                <a:solidFill>
                  <a:schemeClr val="bg1"/>
                </a:solidFill>
                <a:ea typeface="SimSun" panose="02010600030101010101" pitchFamily="2" charset="-122"/>
              </a:rPr>
              <a:t>ت. مبادئ</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a:extLst>
              <a:ext uri="{FF2B5EF4-FFF2-40B4-BE49-F238E27FC236}">
                <a16:creationId xmlns:a16="http://schemas.microsoft.com/office/drawing/2014/main" id="{BA81328C-510E-717B-1C2D-A9D828E6D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 Box 2">
            <a:extLst>
              <a:ext uri="{FF2B5EF4-FFF2-40B4-BE49-F238E27FC236}">
                <a16:creationId xmlns:a16="http://schemas.microsoft.com/office/drawing/2014/main" id="{E0D9AE94-8798-59F2-2B1E-522090529D0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30499" name="Rectangle 3">
            <a:extLst>
              <a:ext uri="{FF2B5EF4-FFF2-40B4-BE49-F238E27FC236}">
                <a16:creationId xmlns:a16="http://schemas.microsoft.com/office/drawing/2014/main" id="{DDB0FA63-0F9B-F41A-72C7-B8C6A2577D63}"/>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4. أشكال التوجيه الأخلاقي في الكتاب المقدس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60" name="Text Box 4">
            <a:extLst>
              <a:ext uri="{FF2B5EF4-FFF2-40B4-BE49-F238E27FC236}">
                <a16:creationId xmlns:a16="http://schemas.microsoft.com/office/drawing/2014/main" id="{8A6B33AD-85E3-836B-B9DA-712588F8F144}"/>
              </a:ext>
            </a:extLst>
          </p:cNvPr>
          <p:cNvSpPr txBox="1">
            <a:spLocks noChangeArrowheads="1"/>
          </p:cNvSpPr>
          <p:nvPr/>
        </p:nvSpPr>
        <p:spPr bwMode="auto">
          <a:xfrm>
            <a:off x="304800" y="2895600"/>
            <a:ext cx="8610600" cy="206210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أ. وصايا محددة في سياقات محددة</a:t>
            </a:r>
            <a:endParaRPr kumimoji="0" lang="th-TH"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ب. وصايا إلهية عامة</a:t>
            </a:r>
            <a:endParaRPr kumimoji="0" lang="th-TH"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ت. مبادئ</a:t>
            </a:r>
            <a:endParaRPr kumimoji="0" lang="th-TH"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0" indent="0" algn="r" rtl="1" eaLnBrk="1" hangingPunct="1">
              <a:spcBef>
                <a:spcPct val="0"/>
              </a:spcBef>
              <a:buNone/>
              <a:defRPr/>
            </a:pPr>
            <a:r>
              <a:rPr lang="ar-JO" altLang="zh-CN" b="1" dirty="0">
                <a:solidFill>
                  <a:schemeClr val="bg1"/>
                </a:solidFill>
                <a:ea typeface="SimSun" panose="02010600030101010101" pitchFamily="2" charset="-122"/>
              </a:rPr>
              <a:t>ث. النماذج العامة والتوجيهات الأخلاقية الضمنية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a:extLst>
              <a:ext uri="{FF2B5EF4-FFF2-40B4-BE49-F238E27FC236}">
                <a16:creationId xmlns:a16="http://schemas.microsoft.com/office/drawing/2014/main" id="{2D5C2873-8180-B2D0-5FDD-CDCE844A8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2">
            <a:extLst>
              <a:ext uri="{FF2B5EF4-FFF2-40B4-BE49-F238E27FC236}">
                <a16:creationId xmlns:a16="http://schemas.microsoft.com/office/drawing/2014/main" id="{28A565B0-50D0-1015-0863-FC109BDC16D1}"/>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20484" name="Text Box 4">
            <a:extLst>
              <a:ext uri="{FF2B5EF4-FFF2-40B4-BE49-F238E27FC236}">
                <a16:creationId xmlns:a16="http://schemas.microsoft.com/office/drawing/2014/main" id="{A2701494-709A-CF7D-0B46-DD4EBB022B69}"/>
              </a:ext>
            </a:extLst>
          </p:cNvPr>
          <p:cNvSpPr txBox="1">
            <a:spLocks noChangeArrowheads="1"/>
          </p:cNvSpPr>
          <p:nvPr/>
        </p:nvSpPr>
        <p:spPr bwMode="auto">
          <a:xfrm>
            <a:off x="266700" y="1966913"/>
            <a:ext cx="86106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ج. أمثلة وقصص أخلاقية</a:t>
            </a:r>
            <a:endParaRPr lang="th-TH" altLang="zh-CN" dirty="0">
              <a:solidFill>
                <a:schemeClr val="bg1"/>
              </a:solidFill>
              <a:ea typeface="SimSun" panose="02010600030101010101" pitchFamily="2" charset="-122"/>
            </a:endParaRPr>
          </a:p>
        </p:txBody>
      </p:sp>
      <p:sp>
        <p:nvSpPr>
          <p:cNvPr id="5" name="Rectangle 3">
            <a:extLst>
              <a:ext uri="{FF2B5EF4-FFF2-40B4-BE49-F238E27FC236}">
                <a16:creationId xmlns:a16="http://schemas.microsoft.com/office/drawing/2014/main" id="{C928C18B-527C-FE7B-0AE8-0639B9B4C637}"/>
              </a:ext>
            </a:extLst>
          </p:cNvPr>
          <p:cNvSpPr>
            <a:spLocks noChangeArrowheads="1"/>
          </p:cNvSpPr>
          <p:nvPr/>
        </p:nvSpPr>
        <p:spPr bwMode="auto">
          <a:xfrm>
            <a:off x="0" y="0"/>
            <a:ext cx="9144000" cy="16764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4. أشكال التوجيه الأخلاقي في الكتاب المقدس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a:extLst>
              <a:ext uri="{FF2B5EF4-FFF2-40B4-BE49-F238E27FC236}">
                <a16:creationId xmlns:a16="http://schemas.microsoft.com/office/drawing/2014/main" id="{417B4B09-032D-CFE4-F695-FC306F95C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2">
            <a:extLst>
              <a:ext uri="{FF2B5EF4-FFF2-40B4-BE49-F238E27FC236}">
                <a16:creationId xmlns:a16="http://schemas.microsoft.com/office/drawing/2014/main" id="{6E2DADB0-F236-B1DC-6FF2-F06F6E2B4C0C}"/>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31523" name="Rectangle 3">
            <a:extLst>
              <a:ext uri="{FF2B5EF4-FFF2-40B4-BE49-F238E27FC236}">
                <a16:creationId xmlns:a16="http://schemas.microsoft.com/office/drawing/2014/main" id="{79831375-D714-C5A0-9CE7-62BCF70E75BB}"/>
              </a:ext>
            </a:extLst>
          </p:cNvPr>
          <p:cNvSpPr>
            <a:spLocks noChangeArrowheads="1"/>
          </p:cNvSpPr>
          <p:nvPr/>
        </p:nvSpPr>
        <p:spPr bwMode="auto">
          <a:xfrm>
            <a:off x="0" y="0"/>
            <a:ext cx="9144000" cy="16764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4. أشكال التوجيه الأخلاقي في الكتاب المقدس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84" name="Text Box 4">
            <a:extLst>
              <a:ext uri="{FF2B5EF4-FFF2-40B4-BE49-F238E27FC236}">
                <a16:creationId xmlns:a16="http://schemas.microsoft.com/office/drawing/2014/main" id="{AE083216-5196-D8C2-A97F-A54C64295D46}"/>
              </a:ext>
            </a:extLst>
          </p:cNvPr>
          <p:cNvSpPr txBox="1">
            <a:spLocks noChangeArrowheads="1"/>
          </p:cNvSpPr>
          <p:nvPr/>
        </p:nvSpPr>
        <p:spPr bwMode="auto">
          <a:xfrm>
            <a:off x="266700" y="1966913"/>
            <a:ext cx="86106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80010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أمثلة وقصص أخلاقية</a:t>
            </a:r>
            <a:endParaRPr kumimoji="0" lang="th-TH" altLang="zh-CN" b="0"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endParaRPr>
          </a:p>
          <a:p>
            <a:pPr marL="285750" lvl="1" indent="0" algn="r" rtl="1" eaLnBrk="1" hangingPunct="1">
              <a:spcBef>
                <a:spcPct val="0"/>
              </a:spcBef>
              <a:buNone/>
              <a:defRPr/>
            </a:pPr>
            <a:r>
              <a:rPr lang="ar-JO" altLang="zh-CN" b="1" dirty="0">
                <a:solidFill>
                  <a:schemeClr val="bg1"/>
                </a:solidFill>
                <a:ea typeface="SimSun" panose="02010600030101010101" pitchFamily="2" charset="-122"/>
              </a:rPr>
              <a:t>1. ضعه في الإطار العام لقصة الكتاب المقدس</a:t>
            </a:r>
            <a:endParaRPr lang="en-US" altLang="zh-CN" b="1" dirty="0">
              <a:solidFill>
                <a:schemeClr val="bg1"/>
              </a:solidFill>
              <a:ea typeface="SimSun" panose="02010600030101010101" pitchFamily="2" charset="-122"/>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a:extLst>
              <a:ext uri="{FF2B5EF4-FFF2-40B4-BE49-F238E27FC236}">
                <a16:creationId xmlns:a16="http://schemas.microsoft.com/office/drawing/2014/main" id="{8E695F6E-4527-EBD7-336D-327CA6CF4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a:extLst>
              <a:ext uri="{FF2B5EF4-FFF2-40B4-BE49-F238E27FC236}">
                <a16:creationId xmlns:a16="http://schemas.microsoft.com/office/drawing/2014/main" id="{14DC9D67-31C9-C78A-6755-3A25B806A54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28100" name="Rectangle 4">
            <a:extLst>
              <a:ext uri="{FF2B5EF4-FFF2-40B4-BE49-F238E27FC236}">
                <a16:creationId xmlns:a16="http://schemas.microsoft.com/office/drawing/2014/main" id="{6EB3844C-EB25-2038-1CDD-FEB429CA3A20}"/>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indent="-720000" algn="r" rtl="1" eaLnBrk="1" hangingPunct="1">
              <a:spcBef>
                <a:spcPct val="0"/>
              </a:spcBef>
              <a:buFontTx/>
              <a:buNone/>
              <a:defRPr/>
            </a:pPr>
            <a:r>
              <a:rPr lang="ar-JO" altLang="zh-CN" sz="5000" b="1" dirty="0">
                <a:solidFill>
                  <a:schemeClr val="bg1"/>
                </a:solidFill>
                <a:effectLst>
                  <a:outerShdw blurRad="38100" dist="38100" dir="2700000" algn="tl">
                    <a:srgbClr val="C0C0C0"/>
                  </a:outerShdw>
                </a:effectLst>
                <a:ea typeface="SimSun" panose="02010600030101010101" pitchFamily="2" charset="-122"/>
              </a:rPr>
              <a:t>2. طبيعة وسلطة الكتاب المقدس في صنع القرار الأخلاقي</a:t>
            </a:r>
            <a:endParaRPr lang="en-US" altLang="zh-CN" sz="5000" b="1" dirty="0">
              <a:solidFill>
                <a:schemeClr val="bg1"/>
              </a:solidFill>
              <a:effectLst>
                <a:outerShdw blurRad="38100" dist="38100" dir="2700000" algn="tl">
                  <a:srgbClr val="C0C0C0"/>
                </a:outerShdw>
              </a:effectLst>
              <a:ea typeface="SimSun" panose="02010600030101010101" pitchFamily="2" charset="-122"/>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a:extLst>
              <a:ext uri="{FF2B5EF4-FFF2-40B4-BE49-F238E27FC236}">
                <a16:creationId xmlns:a16="http://schemas.microsoft.com/office/drawing/2014/main" id="{F680AC10-C293-81F4-A321-5098E26E5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2">
            <a:extLst>
              <a:ext uri="{FF2B5EF4-FFF2-40B4-BE49-F238E27FC236}">
                <a16:creationId xmlns:a16="http://schemas.microsoft.com/office/drawing/2014/main" id="{9F35C305-D4FE-C642-94BD-2206C5A4014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31523" name="Rectangle 3">
            <a:extLst>
              <a:ext uri="{FF2B5EF4-FFF2-40B4-BE49-F238E27FC236}">
                <a16:creationId xmlns:a16="http://schemas.microsoft.com/office/drawing/2014/main" id="{4C5B013E-495C-9BB9-D8AE-99C7B4365483}"/>
              </a:ext>
            </a:extLst>
          </p:cNvPr>
          <p:cNvSpPr>
            <a:spLocks noChangeArrowheads="1"/>
          </p:cNvSpPr>
          <p:nvPr/>
        </p:nvSpPr>
        <p:spPr bwMode="auto">
          <a:xfrm>
            <a:off x="0" y="0"/>
            <a:ext cx="9144000" cy="16764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4. أشكال التوجيه الأخلاقي في الكتاب المقدس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84" name="Text Box 4">
            <a:extLst>
              <a:ext uri="{FF2B5EF4-FFF2-40B4-BE49-F238E27FC236}">
                <a16:creationId xmlns:a16="http://schemas.microsoft.com/office/drawing/2014/main" id="{B99964B2-3BA9-CDDD-A72A-B128A0AEBC76}"/>
              </a:ext>
            </a:extLst>
          </p:cNvPr>
          <p:cNvSpPr txBox="1">
            <a:spLocks noChangeArrowheads="1"/>
          </p:cNvSpPr>
          <p:nvPr/>
        </p:nvSpPr>
        <p:spPr bwMode="auto">
          <a:xfrm>
            <a:off x="266700" y="1966913"/>
            <a:ext cx="8610600" cy="1877437"/>
          </a:xfrm>
          <a:prstGeom prst="rect">
            <a:avLst/>
          </a:prstGeom>
          <a:noFill/>
          <a:ln>
            <a:noFill/>
          </a:ln>
          <a:effectLst>
            <a:outerShdw blurRad="63500" dist="38099" dir="2700000" algn="ctr" rotWithShape="0">
              <a:schemeClr val="tx2">
                <a:alpha val="74997"/>
              </a:schemeClr>
            </a:outerShdw>
          </a:effec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80010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أمثلة وقصص أخلاقية</a:t>
            </a:r>
            <a:endParaRPr kumimoji="0" lang="th-TH" altLang="zh-CN" b="0"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endParaRPr>
          </a:p>
          <a:p>
            <a:pPr marL="28575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ضعه في الإطار العام لقصة الكتاب المقدس</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lvl="1" indent="0" algn="r" rtl="1" eaLnBrk="1" hangingPunct="1">
              <a:spcBef>
                <a:spcPct val="0"/>
              </a:spcBef>
              <a:buNone/>
              <a:defRPr/>
            </a:pPr>
            <a:r>
              <a:rPr lang="ar-JO" altLang="zh-CN" b="1" dirty="0">
                <a:solidFill>
                  <a:schemeClr val="bg1"/>
                </a:solidFill>
                <a:ea typeface="SimSun" panose="02010600030101010101" pitchFamily="2" charset="-122"/>
              </a:rPr>
              <a:t>2. ابحث عن أدلة أخلاقية تقييمية في القصة نفسها أو في النص المحيط بها</a:t>
            </a:r>
            <a:endParaRPr lang="en-US" altLang="zh-CN" b="1" dirty="0">
              <a:solidFill>
                <a:schemeClr val="bg1"/>
              </a:solidFill>
              <a:ea typeface="SimSun" panose="02010600030101010101" pitchFamily="2" charset="-122"/>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a:extLst>
              <a:ext uri="{FF2B5EF4-FFF2-40B4-BE49-F238E27FC236}">
                <a16:creationId xmlns:a16="http://schemas.microsoft.com/office/drawing/2014/main" id="{D9733A47-AF47-74D4-A607-3805545AE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2">
            <a:extLst>
              <a:ext uri="{FF2B5EF4-FFF2-40B4-BE49-F238E27FC236}">
                <a16:creationId xmlns:a16="http://schemas.microsoft.com/office/drawing/2014/main" id="{E9434CCB-2DED-98FC-12F9-2706AF5EAD5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31523" name="Rectangle 3">
            <a:extLst>
              <a:ext uri="{FF2B5EF4-FFF2-40B4-BE49-F238E27FC236}">
                <a16:creationId xmlns:a16="http://schemas.microsoft.com/office/drawing/2014/main" id="{BE03AAA5-676D-756A-50A4-E2FF879A5D57}"/>
              </a:ext>
            </a:extLst>
          </p:cNvPr>
          <p:cNvSpPr>
            <a:spLocks noChangeArrowheads="1"/>
          </p:cNvSpPr>
          <p:nvPr/>
        </p:nvSpPr>
        <p:spPr bwMode="auto">
          <a:xfrm>
            <a:off x="0" y="0"/>
            <a:ext cx="9144000" cy="16764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4. أشكال التوجيه الأخلاقي في الكتاب المقدس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84" name="Text Box 4">
            <a:extLst>
              <a:ext uri="{FF2B5EF4-FFF2-40B4-BE49-F238E27FC236}">
                <a16:creationId xmlns:a16="http://schemas.microsoft.com/office/drawing/2014/main" id="{575F5DC2-4A3E-8FD8-0D56-658D0FB96852}"/>
              </a:ext>
            </a:extLst>
          </p:cNvPr>
          <p:cNvSpPr txBox="1">
            <a:spLocks noChangeArrowheads="1"/>
          </p:cNvSpPr>
          <p:nvPr/>
        </p:nvSpPr>
        <p:spPr bwMode="auto">
          <a:xfrm>
            <a:off x="266700" y="1966913"/>
            <a:ext cx="8610600" cy="2308324"/>
          </a:xfrm>
          <a:prstGeom prst="rect">
            <a:avLst/>
          </a:prstGeom>
          <a:noFill/>
          <a:ln>
            <a:noFill/>
          </a:ln>
          <a:effectLst>
            <a:outerShdw blurRad="63500" dist="38099" dir="2700000" algn="ctr" rotWithShape="0">
              <a:schemeClr val="tx2">
                <a:alpha val="74997"/>
              </a:schemeClr>
            </a:outerShdw>
          </a:effec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80010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أمثلة وقصص أخلاقية</a:t>
            </a:r>
            <a:endParaRPr kumimoji="0" lang="th-TH" altLang="zh-CN" b="0"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endParaRPr>
          </a:p>
          <a:p>
            <a:pPr marL="28575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SimSun" panose="02010600030101010101" pitchFamily="2" charset="-122"/>
                <a:cs typeface="Arial" panose="020B0604020202020204" pitchFamily="34" charset="0"/>
              </a:rPr>
              <a:t>1. ضعه في الإطار العام لقصة الكتاب المقدس</a:t>
            </a:r>
            <a:endParaRPr kumimoji="0" lang="en-US" altLang="zh-CN"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2. ابحث عن أدلة أخلاقية تقييمية في القصة نفسها أو في النص المحيط بها</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lvl="1" indent="0" algn="r" rtl="1" eaLnBrk="1" hangingPunct="1">
              <a:spcBef>
                <a:spcPct val="0"/>
              </a:spcBef>
              <a:buNone/>
              <a:defRPr/>
            </a:pPr>
            <a:r>
              <a:rPr lang="ar-JO" altLang="zh-CN" b="1" dirty="0">
                <a:solidFill>
                  <a:schemeClr val="bg1"/>
                </a:solidFill>
                <a:ea typeface="SimSun" panose="02010600030101010101" pitchFamily="2" charset="-122"/>
              </a:rPr>
              <a:t>3. افحص نتائج القصة سواء كانت جيدة أم سيئة أم غامضة</a:t>
            </a:r>
            <a:endParaRPr lang="en-US" altLang="zh-CN" b="1" dirty="0">
              <a:solidFill>
                <a:schemeClr val="bg1"/>
              </a:solidFill>
              <a:ea typeface="SimSun" panose="02010600030101010101" pitchFamily="2" charset="-122"/>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a:extLst>
              <a:ext uri="{FF2B5EF4-FFF2-40B4-BE49-F238E27FC236}">
                <a16:creationId xmlns:a16="http://schemas.microsoft.com/office/drawing/2014/main" id="{49BAE28C-40C4-FDEA-D5AA-403E2E78B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2">
            <a:extLst>
              <a:ext uri="{FF2B5EF4-FFF2-40B4-BE49-F238E27FC236}">
                <a16:creationId xmlns:a16="http://schemas.microsoft.com/office/drawing/2014/main" id="{CF3D252C-3B99-2B2F-5B79-BA2DF585838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31523" name="Rectangle 3">
            <a:extLst>
              <a:ext uri="{FF2B5EF4-FFF2-40B4-BE49-F238E27FC236}">
                <a16:creationId xmlns:a16="http://schemas.microsoft.com/office/drawing/2014/main" id="{4F94A438-CAF4-9A2E-F131-A7A81F816893}"/>
              </a:ext>
            </a:extLst>
          </p:cNvPr>
          <p:cNvSpPr>
            <a:spLocks noChangeArrowheads="1"/>
          </p:cNvSpPr>
          <p:nvPr/>
        </p:nvSpPr>
        <p:spPr bwMode="auto">
          <a:xfrm>
            <a:off x="0" y="0"/>
            <a:ext cx="9144000" cy="16764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4. أشكال التوجيه الأخلاقي في الكتاب المقدس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84" name="Text Box 4">
            <a:extLst>
              <a:ext uri="{FF2B5EF4-FFF2-40B4-BE49-F238E27FC236}">
                <a16:creationId xmlns:a16="http://schemas.microsoft.com/office/drawing/2014/main" id="{A2DB449D-696F-79DF-07DB-79D7044C98B8}"/>
              </a:ext>
            </a:extLst>
          </p:cNvPr>
          <p:cNvSpPr txBox="1">
            <a:spLocks noChangeArrowheads="1"/>
          </p:cNvSpPr>
          <p:nvPr/>
        </p:nvSpPr>
        <p:spPr bwMode="auto">
          <a:xfrm>
            <a:off x="266700" y="1966913"/>
            <a:ext cx="8610600" cy="3170099"/>
          </a:xfrm>
          <a:prstGeom prst="rect">
            <a:avLst/>
          </a:prstGeom>
          <a:noFill/>
          <a:ln>
            <a:noFill/>
          </a:ln>
          <a:effectLst>
            <a:outerShdw blurRad="63500" dist="38099" dir="2700000" algn="ctr" rotWithShape="0">
              <a:schemeClr val="tx2">
                <a:alpha val="74997"/>
              </a:schemeClr>
            </a:outerShdw>
          </a:effec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80010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أمثلة وقصص أخلاقية</a:t>
            </a:r>
            <a:endParaRPr kumimoji="0" lang="th-TH" altLang="zh-CN" b="0"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endParaRPr>
          </a:p>
          <a:p>
            <a:pPr marL="28575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ضعه في الإطار العام لقصة الكتاب المقدس</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2. ابحث عن أدلة أخلاقية تقييمية في القصة نفسها أو في النص المحيط بها</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3. افحص نتائج القصة سواء كانت جيدة أم سيئة أم غامضة</a:t>
            </a:r>
            <a:endParaRPr kumimoji="0" lang="en-US" altLang="zh-CN"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lvl="1" indent="0" algn="r" rtl="1" eaLnBrk="1" hangingPunct="1">
              <a:spcBef>
                <a:spcPct val="0"/>
              </a:spcBef>
              <a:buNone/>
              <a:defRPr/>
            </a:pPr>
            <a:r>
              <a:rPr lang="ar-JO" altLang="zh-CN" b="1" dirty="0">
                <a:solidFill>
                  <a:schemeClr val="bg1"/>
                </a:solidFill>
                <a:ea typeface="SimSun" panose="02010600030101010101" pitchFamily="2" charset="-122"/>
              </a:rPr>
              <a:t>4. قيِّم القصة في ضوء التوجيه الأخلاقي الآخر الموجود في الكتاب المقدس</a:t>
            </a:r>
            <a:endParaRPr lang="en-US" altLang="zh-CN" b="1" dirty="0">
              <a:solidFill>
                <a:schemeClr val="bg1"/>
              </a:solidFill>
              <a:ea typeface="SimSun" panose="02010600030101010101" pitchFamily="2" charset="-122"/>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a:extLst>
              <a:ext uri="{FF2B5EF4-FFF2-40B4-BE49-F238E27FC236}">
                <a16:creationId xmlns:a16="http://schemas.microsoft.com/office/drawing/2014/main" id="{735974B3-B15A-44F9-FA2E-3CAF04E28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2">
            <a:extLst>
              <a:ext uri="{FF2B5EF4-FFF2-40B4-BE49-F238E27FC236}">
                <a16:creationId xmlns:a16="http://schemas.microsoft.com/office/drawing/2014/main" id="{BF84359E-8CD3-EEB1-2375-12124E4328B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31523" name="Rectangle 3">
            <a:extLst>
              <a:ext uri="{FF2B5EF4-FFF2-40B4-BE49-F238E27FC236}">
                <a16:creationId xmlns:a16="http://schemas.microsoft.com/office/drawing/2014/main" id="{AC0E490A-F074-2FBE-F3F6-98467383B973}"/>
              </a:ext>
            </a:extLst>
          </p:cNvPr>
          <p:cNvSpPr>
            <a:spLocks noChangeArrowheads="1"/>
          </p:cNvSpPr>
          <p:nvPr/>
        </p:nvSpPr>
        <p:spPr bwMode="auto">
          <a:xfrm>
            <a:off x="0" y="0"/>
            <a:ext cx="9144000" cy="16764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4. أشكال التوجيه الأخلاقي في الكتاب المقدس</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84" name="Text Box 4">
            <a:extLst>
              <a:ext uri="{FF2B5EF4-FFF2-40B4-BE49-F238E27FC236}">
                <a16:creationId xmlns:a16="http://schemas.microsoft.com/office/drawing/2014/main" id="{F9445F6E-D814-6EDA-A5F7-5E3E9168030A}"/>
              </a:ext>
            </a:extLst>
          </p:cNvPr>
          <p:cNvSpPr txBox="1">
            <a:spLocks noChangeArrowheads="1"/>
          </p:cNvSpPr>
          <p:nvPr/>
        </p:nvSpPr>
        <p:spPr bwMode="auto">
          <a:xfrm>
            <a:off x="266700" y="1966913"/>
            <a:ext cx="8610600" cy="3939540"/>
          </a:xfrm>
          <a:prstGeom prst="rect">
            <a:avLst/>
          </a:prstGeom>
          <a:noFill/>
          <a:ln>
            <a:noFill/>
          </a:ln>
          <a:effectLst>
            <a:outerShdw blurRad="63500" dist="38099" dir="2700000" algn="ctr" rotWithShape="0">
              <a:schemeClr val="tx2">
                <a:alpha val="74997"/>
              </a:schemeClr>
            </a:outerShdw>
          </a:effec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80010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sz="2800" b="1"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ج. أمثلة وقصص أخلاقية</a:t>
            </a:r>
            <a:endParaRPr kumimoji="0" lang="th-TH" altLang="zh-CN" sz="2800" b="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endParaRPr>
          </a:p>
          <a:p>
            <a:pPr marL="28575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ضعه في الإطار العام لقصة الكتاب المقدس</a:t>
            </a:r>
            <a:endParaRPr kumimoji="0" lang="en-US" altLang="zh-CN"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2. ابحث عن أدلة أخلاقية تقييمية في القصة نفسها أو في النص المحيط بها</a:t>
            </a:r>
            <a:endParaRPr kumimoji="0" lang="en-US" altLang="zh-CN"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3. افحص نتائج القصة سواء كانت جيدة أم سيئة أم غامضة</a:t>
            </a:r>
            <a:endParaRPr kumimoji="0" lang="en-US" altLang="zh-CN"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4. قيِّم القصة في ضوء التوجيه الأخلاقي الآخر الموجود في الكتاب المقدس</a:t>
            </a:r>
            <a:endParaRPr kumimoji="0" lang="en-US" altLang="zh-CN"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285750" lvl="1" indent="0" algn="r" rtl="1" eaLnBrk="1" hangingPunct="1">
              <a:spcBef>
                <a:spcPct val="0"/>
              </a:spcBef>
              <a:buNone/>
              <a:defRPr/>
            </a:pPr>
            <a:r>
              <a:rPr lang="ar-JO" altLang="zh-CN" b="1" dirty="0">
                <a:solidFill>
                  <a:schemeClr val="bg1"/>
                </a:solidFill>
                <a:ea typeface="SimSun" panose="02010600030101010101" pitchFamily="2" charset="-122"/>
              </a:rPr>
              <a:t>5. أعطِ الأولوية لحياة وخدمة يسوع كطريقة لتقييم المعنى الأخلاقي ومضمون القصة </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a:extLst>
              <a:ext uri="{FF2B5EF4-FFF2-40B4-BE49-F238E27FC236}">
                <a16:creationId xmlns:a16="http://schemas.microsoft.com/office/drawing/2014/main" id="{227A21F0-E137-F6CB-058F-6F6699694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29" name="Rectangle 9">
            <a:extLst>
              <a:ext uri="{FF2B5EF4-FFF2-40B4-BE49-F238E27FC236}">
                <a16:creationId xmlns:a16="http://schemas.microsoft.com/office/drawing/2014/main" id="{EE779670-6131-B362-3CF7-1D04EBEA9C60}"/>
              </a:ext>
            </a:extLst>
          </p:cNvPr>
          <p:cNvSpPr>
            <a:spLocks noChangeArrowheads="1"/>
          </p:cNvSpPr>
          <p:nvPr/>
        </p:nvSpPr>
        <p:spPr bwMode="auto">
          <a:xfrm>
            <a:off x="0" y="1828800"/>
            <a:ext cx="9144000" cy="2362200"/>
          </a:xfrm>
          <a:prstGeom prst="rect">
            <a:avLst/>
          </a:prstGeom>
          <a:noFill/>
          <a:ln>
            <a:noFill/>
          </a:ln>
          <a:effectLst>
            <a:outerShdw blurRad="63500" dist="38099" dir="2700000" algn="ctr" rotWithShape="0">
              <a:schemeClr val="tx2">
                <a:alpha val="74997"/>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rPr>
              <a:t>5. خلاصة وتطبيق</a:t>
            </a:r>
            <a:endParaRPr lang="en-US" altLang="en-US" sz="5000" b="1" dirty="0">
              <a:solidFill>
                <a:schemeClr val="bg1"/>
              </a:solidFill>
            </a:endParaRPr>
          </a:p>
          <a:p>
            <a:pPr algn="ctr" eaLnBrk="1" hangingPunct="1">
              <a:spcBef>
                <a:spcPct val="0"/>
              </a:spcBef>
              <a:buFontTx/>
              <a:buNone/>
              <a:defRPr/>
            </a:pPr>
            <a:endParaRPr lang="en-US" altLang="en-US" sz="5000" b="1" dirty="0">
              <a:solidFill>
                <a:schemeClr val="bg1"/>
              </a:solidFill>
            </a:endParaRPr>
          </a:p>
          <a:p>
            <a:pPr algn="ctr" eaLnBrk="1" hangingPunct="1">
              <a:spcBef>
                <a:spcPct val="0"/>
              </a:spcBef>
              <a:buFontTx/>
              <a:buNone/>
              <a:defRPr/>
            </a:pPr>
            <a:r>
              <a:rPr lang="ar-JO" altLang="en-US" sz="5000" b="1" dirty="0">
                <a:solidFill>
                  <a:schemeClr val="bg1"/>
                </a:solidFill>
              </a:rPr>
              <a:t>تقييم الطريقة التي تستخدم فيها الكتاب المقدس عادة لصنع خيارات أخلاقية</a:t>
            </a:r>
            <a:endParaRPr lang="en-US" altLang="en-US" sz="5000" b="1" dirty="0">
              <a:solidFill>
                <a:schemeClr val="bg1"/>
              </a:solidFil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a:extLst>
              <a:ext uri="{FF2B5EF4-FFF2-40B4-BE49-F238E27FC236}">
                <a16:creationId xmlns:a16="http://schemas.microsoft.com/office/drawing/2014/main" id="{104A1939-04B2-F579-2342-DC08D0517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itle 1">
            <a:extLst>
              <a:ext uri="{FF2B5EF4-FFF2-40B4-BE49-F238E27FC236}">
                <a16:creationId xmlns:a16="http://schemas.microsoft.com/office/drawing/2014/main" id="{0718A9C9-C297-4280-7CD7-4F7C8E90FA77}"/>
              </a:ext>
            </a:extLst>
          </p:cNvPr>
          <p:cNvSpPr>
            <a:spLocks noGrp="1" noChangeArrowheads="1"/>
          </p:cNvSpPr>
          <p:nvPr>
            <p:ph type="title"/>
          </p:nvPr>
        </p:nvSpPr>
        <p:spPr/>
        <p:txBody>
          <a:bodyPr/>
          <a:lstStyle/>
          <a:p>
            <a:r>
              <a:rPr lang="ar-JO" altLang="en-US" b="1" dirty="0">
                <a:solidFill>
                  <a:schemeClr val="bg1"/>
                </a:solidFill>
              </a:rPr>
              <a:t>أسئلة للتفكير</a:t>
            </a:r>
            <a:endParaRPr lang="en-US" altLang="en-US" b="1" dirty="0">
              <a:solidFill>
                <a:schemeClr val="bg1"/>
              </a:solidFill>
            </a:endParaRPr>
          </a:p>
        </p:txBody>
      </p:sp>
      <p:sp>
        <p:nvSpPr>
          <p:cNvPr id="51203" name="Content Placeholder 2">
            <a:extLst>
              <a:ext uri="{FF2B5EF4-FFF2-40B4-BE49-F238E27FC236}">
                <a16:creationId xmlns:a16="http://schemas.microsoft.com/office/drawing/2014/main" id="{9818BA89-EFD9-91F1-40DC-CD410484BEFC}"/>
              </a:ext>
            </a:extLst>
          </p:cNvPr>
          <p:cNvSpPr>
            <a:spLocks noGrp="1" noChangeArrowheads="1"/>
          </p:cNvSpPr>
          <p:nvPr>
            <p:ph idx="1"/>
          </p:nvPr>
        </p:nvSpPr>
        <p:spPr>
          <a:xfrm>
            <a:off x="381000" y="1981200"/>
            <a:ext cx="8382000" cy="4114800"/>
          </a:xfrm>
        </p:spPr>
        <p:txBody>
          <a:bodyPr/>
          <a:lstStyle/>
          <a:p>
            <a:pPr marL="0" indent="0" algn="r" rtl="1">
              <a:buFontTx/>
              <a:buNone/>
            </a:pPr>
            <a:r>
              <a:rPr lang="ar-JO" altLang="en-US" b="1" dirty="0">
                <a:solidFill>
                  <a:schemeClr val="bg1"/>
                </a:solidFill>
              </a:rPr>
              <a:t>عندما تنظر إلى الطرق التي يمكن من خلالها استخدام الكتاب المقدس في القرارات الأخلاقية، كيف استخدمته عادة؟</a:t>
            </a:r>
          </a:p>
          <a:p>
            <a:pPr marL="0" indent="0">
              <a:buFontTx/>
              <a:buNone/>
            </a:pPr>
            <a:endParaRPr lang="en-US" altLang="en-US" b="1" dirty="0">
              <a:solidFill>
                <a:schemeClr val="bg1"/>
              </a:solidFill>
            </a:endParaRPr>
          </a:p>
          <a:p>
            <a:pPr marL="0" indent="0" algn="r" rtl="1">
              <a:buFontTx/>
              <a:buNone/>
            </a:pPr>
            <a:r>
              <a:rPr lang="ar-JO" altLang="en-US" b="1" dirty="0">
                <a:solidFill>
                  <a:schemeClr val="bg1"/>
                </a:solidFill>
              </a:rPr>
              <a:t>هل هناك أي طرق يمكنك من خلالها تعديل الطريقة التي تستخدم بها الكتاب المقدس لتمييز المسار الأخلاقي الذي يجب اتباعه؟</a:t>
            </a:r>
            <a:endParaRPr lang="en-US" altLang="en-US" b="1" dirty="0">
              <a:solidFill>
                <a:schemeClr val="bg1"/>
              </a:solidFil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effectLst/>
                <a:latin typeface="Arial" panose="020B0604020202020204" pitchFamily="34" charset="0"/>
                <a:ea typeface="ＭＳ Ｐゴシック" charset="0"/>
                <a:cs typeface="Arial" panose="020B0604020202020204" pitchFamily="34" charset="0"/>
              </a:rPr>
              <a:t>النظرة العالمية</a:t>
            </a:r>
            <a:r>
              <a:rPr lang="en-US" sz="3200" b="1" dirty="0">
                <a:solidFill>
                  <a:srgbClr val="FFFFFF"/>
                </a:solidFill>
                <a:effectLst/>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9798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a:extLst>
              <a:ext uri="{FF2B5EF4-FFF2-40B4-BE49-F238E27FC236}">
                <a16:creationId xmlns:a16="http://schemas.microsoft.com/office/drawing/2014/main" id="{1B799009-E7E7-3F05-E68F-67E058D7A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a:extLst>
              <a:ext uri="{FF2B5EF4-FFF2-40B4-BE49-F238E27FC236}">
                <a16:creationId xmlns:a16="http://schemas.microsoft.com/office/drawing/2014/main" id="{8ADEE63B-6BC0-225C-33A4-D4FAC892857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28100" name="Rectangle 4">
            <a:extLst>
              <a:ext uri="{FF2B5EF4-FFF2-40B4-BE49-F238E27FC236}">
                <a16:creationId xmlns:a16="http://schemas.microsoft.com/office/drawing/2014/main" id="{84D0D04B-2A51-1DA6-948C-B7EEFFF2353B}"/>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2. طبيعة وسلطة الكتاب المقدس في صنع القرار الأخلاقي</a:t>
            </a:r>
            <a:endParaRPr kumimoji="0" lang="en-US"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4101" name="Text Box 5">
            <a:extLst>
              <a:ext uri="{FF2B5EF4-FFF2-40B4-BE49-F238E27FC236}">
                <a16:creationId xmlns:a16="http://schemas.microsoft.com/office/drawing/2014/main" id="{38025355-81BB-2469-7A48-057A07A0F499}"/>
              </a:ext>
            </a:extLst>
          </p:cNvPr>
          <p:cNvSpPr txBox="1">
            <a:spLocks noChangeArrowheads="1"/>
          </p:cNvSpPr>
          <p:nvPr/>
        </p:nvSpPr>
        <p:spPr bwMode="auto">
          <a:xfrm>
            <a:off x="838200" y="3124200"/>
            <a:ext cx="7162800" cy="584775"/>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zh-CN" b="1" dirty="0">
                <a:solidFill>
                  <a:schemeClr val="bg1"/>
                </a:solidFill>
                <a:ea typeface="SimSun" panose="02010600030101010101" pitchFamily="2" charset="-122"/>
              </a:rPr>
              <a:t>أ. الكتاب المقدس باعتباره كتاب مدونة أخلاقية</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a:extLst>
              <a:ext uri="{FF2B5EF4-FFF2-40B4-BE49-F238E27FC236}">
                <a16:creationId xmlns:a16="http://schemas.microsoft.com/office/drawing/2014/main" id="{C3F8C8D1-23A3-95F8-C638-89552794F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a:extLst>
              <a:ext uri="{FF2B5EF4-FFF2-40B4-BE49-F238E27FC236}">
                <a16:creationId xmlns:a16="http://schemas.microsoft.com/office/drawing/2014/main" id="{69D7C8F3-647F-FF69-6906-618EC021A2A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28100" name="Rectangle 4">
            <a:extLst>
              <a:ext uri="{FF2B5EF4-FFF2-40B4-BE49-F238E27FC236}">
                <a16:creationId xmlns:a16="http://schemas.microsoft.com/office/drawing/2014/main" id="{764A42BD-B4D5-9897-BD79-3664C7674188}"/>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2. طبيعة وسلطة الكتاب المقدس في صنع القرار الأخلاقي</a:t>
            </a:r>
            <a:endParaRPr kumimoji="0" lang="en-US"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4101" name="Text Box 5">
            <a:extLst>
              <a:ext uri="{FF2B5EF4-FFF2-40B4-BE49-F238E27FC236}">
                <a16:creationId xmlns:a16="http://schemas.microsoft.com/office/drawing/2014/main" id="{9B933997-BED9-4461-207E-699EE9566210}"/>
              </a:ext>
            </a:extLst>
          </p:cNvPr>
          <p:cNvSpPr txBox="1">
            <a:spLocks noChangeArrowheads="1"/>
          </p:cNvSpPr>
          <p:nvPr/>
        </p:nvSpPr>
        <p:spPr bwMode="auto">
          <a:xfrm>
            <a:off x="838200" y="3124200"/>
            <a:ext cx="7162800" cy="1015663"/>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u="none" strike="noStrike" kern="1200" cap="none" spc="0" normalizeH="0" baseline="0" noProof="0" dirty="0">
                <a:ln>
                  <a:noFill/>
                </a:ln>
                <a:solidFill>
                  <a:srgbClr val="FFFFFF"/>
                </a:solidFill>
                <a:effectLst/>
                <a:uLnTx/>
                <a:uFillTx/>
                <a:ea typeface="SimSun" panose="02010600030101010101" pitchFamily="2" charset="-122"/>
              </a:rPr>
              <a:t>أ. الكتاب المقدس باعتباره كتاب مدونة أخلاقية</a:t>
            </a:r>
            <a:endParaRPr kumimoji="0" lang="th-TH" altLang="zh-CN" b="1"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1. التعريف</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a:extLst>
              <a:ext uri="{FF2B5EF4-FFF2-40B4-BE49-F238E27FC236}">
                <a16:creationId xmlns:a16="http://schemas.microsoft.com/office/drawing/2014/main" id="{F10C521A-D0A0-BCA2-BBCF-04DD35CF5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BD07C53-973A-B517-7053-D444FBAD3486}"/>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17187" name="Rectangle 3">
            <a:extLst>
              <a:ext uri="{FF2B5EF4-FFF2-40B4-BE49-F238E27FC236}">
                <a16:creationId xmlns:a16="http://schemas.microsoft.com/office/drawing/2014/main" id="{4E3619EE-01F6-13A3-87B3-40F22AB524AB}"/>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2. طبيعة وسلطة الكتاب المقدس في صنع القرار الأخلاقي</a:t>
            </a:r>
            <a:endParaRPr kumimoji="0" lang="en-US"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125" name="Text Box 4">
            <a:extLst>
              <a:ext uri="{FF2B5EF4-FFF2-40B4-BE49-F238E27FC236}">
                <a16:creationId xmlns:a16="http://schemas.microsoft.com/office/drawing/2014/main" id="{51EBC955-F07B-756F-1279-5BDA6300F701}"/>
              </a:ext>
            </a:extLst>
          </p:cNvPr>
          <p:cNvSpPr txBox="1">
            <a:spLocks noChangeArrowheads="1"/>
          </p:cNvSpPr>
          <p:nvPr/>
        </p:nvSpPr>
        <p:spPr bwMode="auto">
          <a:xfrm>
            <a:off x="838200" y="3124200"/>
            <a:ext cx="7162800" cy="1446550"/>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أ. الكتاب المقدس باعتباره كتاب مدونة أخلاقية</a:t>
            </a:r>
            <a:endParaRPr kumimoji="0" lang="th-TH" altLang="zh-CN"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ea typeface="SimSun" panose="02010600030101010101" pitchFamily="2" charset="-122"/>
              </a:rPr>
              <a:t>1. التعريف</a:t>
            </a:r>
            <a:endParaRPr kumimoji="0" lang="th-TH" altLang="zh-CN"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457200" lvl="1" indent="0" algn="r" rtl="1" eaLnBrk="1" hangingPunct="1">
              <a:spcBef>
                <a:spcPct val="0"/>
              </a:spcBef>
              <a:buNone/>
              <a:defRPr/>
            </a:pPr>
            <a:r>
              <a:rPr lang="ar-JO" altLang="zh-CN" b="1" dirty="0">
                <a:solidFill>
                  <a:schemeClr val="bg1"/>
                </a:solidFill>
                <a:ea typeface="SimSun" panose="02010600030101010101" pitchFamily="2" charset="-122"/>
              </a:rPr>
              <a:t>2. التقييم</a:t>
            </a:r>
            <a:endParaRPr lang="th-TH" altLang="zh-CN" b="1" dirty="0">
              <a:solidFill>
                <a:schemeClr val="bg1"/>
              </a:solidFill>
              <a:cs typeface="Angsana New" panose="02020603050405020304" pitchFamily="18" charset="-34"/>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a:extLst>
              <a:ext uri="{FF2B5EF4-FFF2-40B4-BE49-F238E27FC236}">
                <a16:creationId xmlns:a16="http://schemas.microsoft.com/office/drawing/2014/main" id="{ABEFAB23-6B00-5C6A-48E4-8F50EC9CD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2">
            <a:extLst>
              <a:ext uri="{FF2B5EF4-FFF2-40B4-BE49-F238E27FC236}">
                <a16:creationId xmlns:a16="http://schemas.microsoft.com/office/drawing/2014/main" id="{11A92A1A-E7D9-0A96-28BB-989BCFF4959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18211" name="Rectangle 3">
            <a:extLst>
              <a:ext uri="{FF2B5EF4-FFF2-40B4-BE49-F238E27FC236}">
                <a16:creationId xmlns:a16="http://schemas.microsoft.com/office/drawing/2014/main" id="{1D95BBEF-8C78-8C8D-1297-3DE5CDD2D861}"/>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2. طبيعة وسلطة الكتاب المقدس في صنع القرار الأخلاقي</a:t>
            </a:r>
            <a:endParaRPr kumimoji="0" lang="en-US"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6149" name="Text Box 4">
            <a:extLst>
              <a:ext uri="{FF2B5EF4-FFF2-40B4-BE49-F238E27FC236}">
                <a16:creationId xmlns:a16="http://schemas.microsoft.com/office/drawing/2014/main" id="{AD7486E5-208E-A3EA-1238-84E353D8ED81}"/>
              </a:ext>
            </a:extLst>
          </p:cNvPr>
          <p:cNvSpPr txBox="1">
            <a:spLocks noChangeArrowheads="1"/>
          </p:cNvSpPr>
          <p:nvPr/>
        </p:nvSpPr>
        <p:spPr bwMode="auto">
          <a:xfrm>
            <a:off x="838200" y="3124200"/>
            <a:ext cx="7162800" cy="2308324"/>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ea typeface="SimSun" panose="02010600030101010101" pitchFamily="2" charset="-122"/>
              </a:rPr>
              <a:t>أ. الكتاب المقدس باعتباره كتاب مدونة أخلاقية</a:t>
            </a:r>
            <a:endParaRPr kumimoji="0" lang="th-TH" altLang="zh-CN"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ea typeface="SimSun" panose="02010600030101010101" pitchFamily="2" charset="-122"/>
              </a:rPr>
              <a:t>1. التعريف</a:t>
            </a:r>
            <a:endParaRPr kumimoji="0" lang="th-TH" altLang="zh-CN"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chemeClr val="bg1">
                    <a:lumMod val="65000"/>
                  </a:schemeClr>
                </a:solidFill>
                <a:effectLst/>
                <a:uLnTx/>
                <a:uFillTx/>
                <a:ea typeface="SimSun" panose="02010600030101010101" pitchFamily="2" charset="-122"/>
              </a:rPr>
              <a:t>2. التقييم</a:t>
            </a:r>
            <a:endParaRPr kumimoji="0" lang="th-TH" altLang="zh-CN"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0" indent="0" algn="r" rtl="1" eaLnBrk="1" hangingPunct="1">
              <a:spcBef>
                <a:spcPct val="0"/>
              </a:spcBef>
              <a:buNone/>
              <a:defRPr/>
            </a:pPr>
            <a:r>
              <a:rPr lang="ar-JO" altLang="zh-CN" sz="2800" b="1" dirty="0">
                <a:solidFill>
                  <a:schemeClr val="bg1"/>
                </a:solidFill>
                <a:ea typeface="SimSun" panose="02010600030101010101" pitchFamily="2" charset="-122"/>
              </a:rPr>
              <a:t>ب. الكتاب المقدس باعتباره مصدر أخلاقي مساعد إلى جانب مصادر أخرى كثيرة</a:t>
            </a:r>
            <a:endParaRPr lang="th-TH" altLang="zh-CN" sz="2800" b="1" dirty="0">
              <a:solidFill>
                <a:schemeClr val="bg1"/>
              </a:solidFill>
              <a:cs typeface="Angsana New" panose="02020603050405020304" pitchFamily="18" charset="-34"/>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a:extLst>
              <a:ext uri="{FF2B5EF4-FFF2-40B4-BE49-F238E27FC236}">
                <a16:creationId xmlns:a16="http://schemas.microsoft.com/office/drawing/2014/main" id="{CEB8570E-BF3D-9199-7B84-89E5202DC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2">
            <a:extLst>
              <a:ext uri="{FF2B5EF4-FFF2-40B4-BE49-F238E27FC236}">
                <a16:creationId xmlns:a16="http://schemas.microsoft.com/office/drawing/2014/main" id="{511BC86F-1A43-FF27-F48D-0F4942E27F5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18211" name="Rectangle 3">
            <a:extLst>
              <a:ext uri="{FF2B5EF4-FFF2-40B4-BE49-F238E27FC236}">
                <a16:creationId xmlns:a16="http://schemas.microsoft.com/office/drawing/2014/main" id="{B4F8F51B-716C-C306-B74F-40F838A381E2}"/>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2. طبيعة وسلطة الكتاب المقدس في صنع القرار الأخلاقي</a:t>
            </a:r>
            <a:endParaRPr kumimoji="0" lang="en-US"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6149" name="Text Box 4">
            <a:extLst>
              <a:ext uri="{FF2B5EF4-FFF2-40B4-BE49-F238E27FC236}">
                <a16:creationId xmlns:a16="http://schemas.microsoft.com/office/drawing/2014/main" id="{FF0014BE-66E3-D0AC-D4D0-EDB5769068AA}"/>
              </a:ext>
            </a:extLst>
          </p:cNvPr>
          <p:cNvSpPr txBox="1">
            <a:spLocks noChangeArrowheads="1"/>
          </p:cNvSpPr>
          <p:nvPr/>
        </p:nvSpPr>
        <p:spPr bwMode="auto">
          <a:xfrm>
            <a:off x="838200" y="3124200"/>
            <a:ext cx="7162800" cy="2862322"/>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ea typeface="SimSun" panose="02010600030101010101" pitchFamily="2" charset="-122"/>
              </a:rPr>
              <a:t>أ. الكتاب المقدس باعتباره كتاب مدونة أخلاقية</a:t>
            </a:r>
            <a:endParaRPr kumimoji="0" lang="th-TH" altLang="zh-CN" b="1" i="0" u="none" strike="noStrike" kern="1200" cap="none" spc="0" normalizeH="0" baseline="0" noProof="0" dirty="0">
              <a:ln>
                <a:noFill/>
              </a:ln>
              <a:solidFill>
                <a:srgbClr val="FFFFFF">
                  <a:lumMod val="65000"/>
                </a:srgbClr>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ea typeface="SimSun" panose="02010600030101010101" pitchFamily="2" charset="-122"/>
              </a:rPr>
              <a:t>1. التعريف</a:t>
            </a:r>
            <a:endParaRPr kumimoji="0" lang="th-TH" altLang="zh-CN" b="1" i="0" u="none" strike="noStrike" kern="1200" cap="none" spc="0" normalizeH="0" baseline="0" noProof="0" dirty="0">
              <a:ln>
                <a:noFill/>
              </a:ln>
              <a:solidFill>
                <a:srgbClr val="FFFFFF">
                  <a:lumMod val="65000"/>
                </a:srgbClr>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ea typeface="SimSun" panose="02010600030101010101" pitchFamily="2" charset="-122"/>
              </a:rPr>
              <a:t>2. التقييم</a:t>
            </a:r>
            <a:endParaRPr kumimoji="0" lang="th-TH" altLang="zh-CN" b="1" i="0" u="none" strike="noStrike" kern="1200" cap="none" spc="0" normalizeH="0" baseline="0" noProof="0" dirty="0">
              <a:ln>
                <a:noFill/>
              </a:ln>
              <a:solidFill>
                <a:srgbClr val="FFFFFF">
                  <a:lumMod val="65000"/>
                </a:srgbClr>
              </a:solidFill>
              <a:effectLst/>
              <a:uLnTx/>
              <a:uFillTx/>
              <a:cs typeface="Angsana New" panose="02020603050405020304" pitchFamily="18" charset="-34"/>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ea typeface="SimSun" panose="02010600030101010101" pitchFamily="2" charset="-122"/>
              </a:rPr>
              <a:t>ب. الكتاب المقدس باعتباره مصدر أخلاقي مساعد إلى جانب مصادر أخرى كثيرة</a:t>
            </a:r>
            <a:endParaRPr lang="en-US" altLang="en-US" b="1" i="1" dirty="0">
              <a:solidFill>
                <a:schemeClr val="bg1"/>
              </a:solidFill>
            </a:endParaRPr>
          </a:p>
          <a:p>
            <a:pPr marL="457200" lvl="1" indent="0" algn="r" rtl="1" eaLnBrk="1" hangingPunct="1">
              <a:spcBef>
                <a:spcPct val="0"/>
              </a:spcBef>
              <a:buNone/>
              <a:defRPr/>
            </a:pPr>
            <a:r>
              <a:rPr lang="ar-JO" altLang="en-US" b="1" dirty="0">
                <a:solidFill>
                  <a:schemeClr val="bg1"/>
                </a:solidFill>
              </a:rPr>
              <a:t>1. التعريف</a:t>
            </a:r>
            <a:endParaRPr lang="th-TH" altLang="en-US" b="1" dirty="0">
              <a:solidFill>
                <a:schemeClr val="bg1"/>
              </a:solidFill>
              <a:cs typeface="Angsana New" panose="02020603050405020304" pitchFamily="18" charset="-34"/>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a:extLst>
              <a:ext uri="{FF2B5EF4-FFF2-40B4-BE49-F238E27FC236}">
                <a16:creationId xmlns:a16="http://schemas.microsoft.com/office/drawing/2014/main" id="{3A1EBC30-A10A-1075-6CEA-7C930A1D4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2">
            <a:extLst>
              <a:ext uri="{FF2B5EF4-FFF2-40B4-BE49-F238E27FC236}">
                <a16:creationId xmlns:a16="http://schemas.microsoft.com/office/drawing/2014/main" id="{2860C722-9F26-79B9-F4DE-8F03C494CAAB}"/>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119235" name="Rectangle 3">
            <a:extLst>
              <a:ext uri="{FF2B5EF4-FFF2-40B4-BE49-F238E27FC236}">
                <a16:creationId xmlns:a16="http://schemas.microsoft.com/office/drawing/2014/main" id="{919711A9-983D-F3A8-B97B-3206BF322D94}"/>
              </a:ext>
            </a:extLst>
          </p:cNvPr>
          <p:cNvSpPr>
            <a:spLocks noChangeArrowheads="1"/>
          </p:cNvSpPr>
          <p:nvPr/>
        </p:nvSpPr>
        <p:spPr bwMode="auto">
          <a:xfrm>
            <a:off x="0" y="1143000"/>
            <a:ext cx="9144000" cy="1143000"/>
          </a:xfrm>
          <a:prstGeom prst="rect">
            <a:avLst/>
          </a:prstGeom>
          <a:noFill/>
          <a:ln>
            <a:noFill/>
          </a:ln>
          <a:effectLst>
            <a:outerShdw blurRad="63500" dist="38099" dir="2700000" algn="ctr" rotWithShape="0">
              <a:schemeClr val="tx1">
                <a:alpha val="50000"/>
              </a:schemeClr>
            </a:outerShdw>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rPr>
              <a:t>2. طبيعة وسلطة الكتاب المقدس في صنع القرار الأخلاقي</a:t>
            </a:r>
            <a:endParaRPr kumimoji="0" lang="en-US" altLang="zh-CN" sz="5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7173" name="Text Box 4">
            <a:extLst>
              <a:ext uri="{FF2B5EF4-FFF2-40B4-BE49-F238E27FC236}">
                <a16:creationId xmlns:a16="http://schemas.microsoft.com/office/drawing/2014/main" id="{5F3D0B90-BA95-AAB7-6923-790BCDAE84E7}"/>
              </a:ext>
            </a:extLst>
          </p:cNvPr>
          <p:cNvSpPr txBox="1">
            <a:spLocks noChangeArrowheads="1"/>
          </p:cNvSpPr>
          <p:nvPr/>
        </p:nvSpPr>
        <p:spPr bwMode="auto">
          <a:xfrm>
            <a:off x="838200" y="3124200"/>
            <a:ext cx="7162800" cy="3293209"/>
          </a:xfrm>
          <a:prstGeom prst="rect">
            <a:avLst/>
          </a:prstGeom>
          <a:noFill/>
          <a:ln>
            <a:noFill/>
          </a:ln>
          <a:effectLst>
            <a:outerShdw blurRad="63500" dist="38099" dir="2700000" algn="ctr" rotWithShape="0">
              <a:schemeClr val="tx2">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SimSun" panose="02010600030101010101" pitchFamily="2" charset="-122"/>
                <a:cs typeface="Arial" panose="020B0604020202020204" pitchFamily="34" charset="0"/>
              </a:rPr>
              <a:t>أ. الكتاب المقدس باعتباره كتاب مدونة أخلاقية</a:t>
            </a:r>
            <a:endParaRPr kumimoji="0" lang="th-TH" altLang="zh-CN"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SimSun" panose="02010600030101010101" pitchFamily="2" charset="-122"/>
                <a:cs typeface="Arial" panose="020B0604020202020204" pitchFamily="34" charset="0"/>
              </a:rPr>
              <a:t>1. التعريف</a:t>
            </a:r>
            <a:endParaRPr kumimoji="0" lang="th-TH" altLang="zh-CN"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SimSun" panose="02010600030101010101" pitchFamily="2" charset="-122"/>
                <a:cs typeface="Arial" panose="020B0604020202020204" pitchFamily="34" charset="0"/>
              </a:rPr>
              <a:t>2. التقييم</a:t>
            </a:r>
            <a:endParaRPr kumimoji="0" lang="th-TH" altLang="zh-CN"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ngsana New" panose="02020603050405020304" pitchFamily="18" charset="-34"/>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الكتاب المقدس باعتباره مصدر أخلاقي مساعد إلى جانب مصادر أخرى كثيرة</a:t>
            </a:r>
            <a:endParaRPr kumimoji="0" lang="en-US" altLang="en-US"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1. التعريف</a:t>
            </a:r>
            <a:endParaRPr kumimoji="0" lang="th-TH" altLang="en-US"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rPr>
              <a:t>2. التقييم</a:t>
            </a:r>
            <a:endParaRPr lang="th-TH" altLang="en-US" b="1" dirty="0">
              <a:solidFill>
                <a:schemeClr val="bg1"/>
              </a:solidFill>
              <a:cs typeface="Angsana New" panose="02020603050405020304" pitchFamily="18" charset="-34"/>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10083</TotalTime>
  <Words>1048</Words>
  <Application>Microsoft Office PowerPoint</Application>
  <PresentationFormat>On-screen Show (4:3)</PresentationFormat>
  <Paragraphs>123</Paragraphs>
  <Slides>37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MS PGothic</vt:lpstr>
      <vt:lpstr>SimSun</vt:lpstr>
      <vt:lpstr>Angsana New</vt: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أسئلة للتفكير</vt:lpstr>
      <vt:lpstr>Black</vt:lpstr>
      <vt:lpstr>النظرة العالمية at BibleStudyDownloads.org</vt:lpstr>
    </vt:vector>
  </TitlesOfParts>
  <Manager/>
  <Company>EAST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in Ethical Decisions</dc:title>
  <dc:subject/>
  <dc:creator>Lewis Winkler</dc:creator>
  <cp:keywords/>
  <dc:description/>
  <cp:lastModifiedBy>Rami Jwainat</cp:lastModifiedBy>
  <cp:revision>481</cp:revision>
  <dcterms:created xsi:type="dcterms:W3CDTF">2008-04-22T20:27:24Z</dcterms:created>
  <dcterms:modified xsi:type="dcterms:W3CDTF">2024-04-16T15:36:26Z</dcterms:modified>
  <cp:category/>
</cp:coreProperties>
</file>